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02" r:id="rId2"/>
    <p:sldId id="816" r:id="rId3"/>
    <p:sldId id="798" r:id="rId4"/>
    <p:sldId id="829" r:id="rId5"/>
    <p:sldId id="799" r:id="rId6"/>
    <p:sldId id="800" r:id="rId7"/>
    <p:sldId id="801" r:id="rId8"/>
    <p:sldId id="803" r:id="rId9"/>
    <p:sldId id="811" r:id="rId10"/>
    <p:sldId id="812" r:id="rId11"/>
    <p:sldId id="806" r:id="rId12"/>
    <p:sldId id="802" r:id="rId13"/>
    <p:sldId id="809" r:id="rId14"/>
    <p:sldId id="813" r:id="rId15"/>
    <p:sldId id="807" r:id="rId16"/>
    <p:sldId id="810" r:id="rId1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00D7B-C9D3-416D-B782-7A82CE52DBD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4F0EED9-E219-4827-BB61-77A42E2AF881}">
      <dgm:prSet phldrT="[Text]"/>
      <dgm:spPr/>
      <dgm:t>
        <a:bodyPr/>
        <a:lstStyle/>
        <a:p>
          <a:r>
            <a:rPr lang="et-EE" b="1" dirty="0"/>
            <a:t>7.03.2024</a:t>
          </a:r>
        </a:p>
        <a:p>
          <a:r>
            <a:rPr lang="et-EE" b="0" dirty="0"/>
            <a:t>VV põhimõtteline otsus varjumise nõuete kehtestamiseks</a:t>
          </a:r>
          <a:endParaRPr lang="et-EE" dirty="0"/>
        </a:p>
      </dgm:t>
    </dgm:pt>
    <dgm:pt modelId="{F4A07B1E-6B4E-457E-B26F-395493DB979E}" type="parTrans" cxnId="{5231C5EC-5BDC-404E-934B-DBE9F0660F70}">
      <dgm:prSet/>
      <dgm:spPr/>
      <dgm:t>
        <a:bodyPr/>
        <a:lstStyle/>
        <a:p>
          <a:endParaRPr lang="et-EE"/>
        </a:p>
      </dgm:t>
    </dgm:pt>
    <dgm:pt modelId="{FB39E513-998E-4430-B771-B1BE69222E36}" type="sibTrans" cxnId="{5231C5EC-5BDC-404E-934B-DBE9F0660F70}">
      <dgm:prSet/>
      <dgm:spPr/>
      <dgm:t>
        <a:bodyPr/>
        <a:lstStyle/>
        <a:p>
          <a:endParaRPr lang="et-EE"/>
        </a:p>
      </dgm:t>
    </dgm:pt>
    <dgm:pt modelId="{6D0E9199-D267-4EED-87D2-1763216CEF48}">
      <dgm:prSet phldrT="[Text]"/>
      <dgm:spPr/>
      <dgm:t>
        <a:bodyPr/>
        <a:lstStyle/>
        <a:p>
          <a:r>
            <a:rPr lang="et-EE" b="1" dirty="0"/>
            <a:t>19.04.2024</a:t>
          </a:r>
        </a:p>
        <a:p>
          <a:r>
            <a:rPr lang="et-EE" dirty="0"/>
            <a:t>Varjumise infopäev</a:t>
          </a:r>
        </a:p>
      </dgm:t>
    </dgm:pt>
    <dgm:pt modelId="{B16F4F04-10B5-497F-906D-532642B80ED3}" type="parTrans" cxnId="{1D919DF7-C226-4395-BF8B-B333515A1628}">
      <dgm:prSet/>
      <dgm:spPr/>
      <dgm:t>
        <a:bodyPr/>
        <a:lstStyle/>
        <a:p>
          <a:endParaRPr lang="et-EE"/>
        </a:p>
      </dgm:t>
    </dgm:pt>
    <dgm:pt modelId="{692C2252-3F05-4214-8A09-30A573291C24}" type="sibTrans" cxnId="{1D919DF7-C226-4395-BF8B-B333515A1628}">
      <dgm:prSet/>
      <dgm:spPr/>
      <dgm:t>
        <a:bodyPr/>
        <a:lstStyle/>
        <a:p>
          <a:endParaRPr lang="et-EE"/>
        </a:p>
      </dgm:t>
    </dgm:pt>
    <dgm:pt modelId="{2DC9C4A5-C05F-4300-8488-34C6E8BDCE67}">
      <dgm:prSet phldrT="[Text]"/>
      <dgm:spPr/>
      <dgm:t>
        <a:bodyPr/>
        <a:lstStyle/>
        <a:p>
          <a:r>
            <a:rPr lang="et-EE" b="1" dirty="0"/>
            <a:t>Juuni 2024</a:t>
          </a:r>
        </a:p>
        <a:p>
          <a:r>
            <a:rPr lang="et-EE" b="0" dirty="0"/>
            <a:t>VV arutelu, eelnõu jõustumine ja soodustavad meetmed</a:t>
          </a:r>
          <a:endParaRPr lang="et-EE" dirty="0"/>
        </a:p>
      </dgm:t>
    </dgm:pt>
    <dgm:pt modelId="{C3891976-F8B6-4FB6-BCCB-508434F049AC}" type="parTrans" cxnId="{03EFD09A-F57D-4240-913F-BA1A1CEB7463}">
      <dgm:prSet/>
      <dgm:spPr/>
      <dgm:t>
        <a:bodyPr/>
        <a:lstStyle/>
        <a:p>
          <a:endParaRPr lang="et-EE"/>
        </a:p>
      </dgm:t>
    </dgm:pt>
    <dgm:pt modelId="{E7720E4F-6E01-494C-AEB8-36772AC7A18F}" type="sibTrans" cxnId="{03EFD09A-F57D-4240-913F-BA1A1CEB7463}">
      <dgm:prSet/>
      <dgm:spPr/>
      <dgm:t>
        <a:bodyPr/>
        <a:lstStyle/>
        <a:p>
          <a:endParaRPr lang="et-EE"/>
        </a:p>
      </dgm:t>
    </dgm:pt>
    <dgm:pt modelId="{A7A1D9CD-249F-4F28-9338-90396D0FC53D}">
      <dgm:prSet/>
      <dgm:spPr/>
      <dgm:t>
        <a:bodyPr/>
        <a:lstStyle/>
        <a:p>
          <a:endParaRPr lang="et-EE"/>
        </a:p>
      </dgm:t>
    </dgm:pt>
    <dgm:pt modelId="{64BB545D-A0A4-464C-BE02-3C907CF1FC27}" type="parTrans" cxnId="{0DE681C4-3B4D-405D-8D22-355639215CBA}">
      <dgm:prSet/>
      <dgm:spPr/>
      <dgm:t>
        <a:bodyPr/>
        <a:lstStyle/>
        <a:p>
          <a:endParaRPr lang="et-EE"/>
        </a:p>
      </dgm:t>
    </dgm:pt>
    <dgm:pt modelId="{FE584FA5-299B-4B8A-8C42-31FD808C6D69}" type="sibTrans" cxnId="{0DE681C4-3B4D-405D-8D22-355639215CBA}">
      <dgm:prSet/>
      <dgm:spPr/>
      <dgm:t>
        <a:bodyPr/>
        <a:lstStyle/>
        <a:p>
          <a:endParaRPr lang="et-EE"/>
        </a:p>
      </dgm:t>
    </dgm:pt>
    <dgm:pt modelId="{37501797-47D6-412B-A899-D1EE5D0A3EBC}">
      <dgm:prSet/>
      <dgm:spPr/>
      <dgm:t>
        <a:bodyPr/>
        <a:lstStyle/>
        <a:p>
          <a:endParaRPr lang="et-EE"/>
        </a:p>
      </dgm:t>
    </dgm:pt>
    <dgm:pt modelId="{9793677B-C479-418D-92DE-BD29E76831E6}" type="parTrans" cxnId="{9520052B-528C-443B-B17B-29647E701014}">
      <dgm:prSet/>
      <dgm:spPr/>
      <dgm:t>
        <a:bodyPr/>
        <a:lstStyle/>
        <a:p>
          <a:endParaRPr lang="et-EE"/>
        </a:p>
      </dgm:t>
    </dgm:pt>
    <dgm:pt modelId="{447710B0-95FF-4492-89A4-AF630029DD5D}" type="sibTrans" cxnId="{9520052B-528C-443B-B17B-29647E701014}">
      <dgm:prSet/>
      <dgm:spPr/>
      <dgm:t>
        <a:bodyPr/>
        <a:lstStyle/>
        <a:p>
          <a:endParaRPr lang="et-EE"/>
        </a:p>
      </dgm:t>
    </dgm:pt>
    <dgm:pt modelId="{DD9E64A9-3484-4456-B593-17FF2D0E0DDD}">
      <dgm:prSet/>
      <dgm:spPr/>
      <dgm:t>
        <a:bodyPr/>
        <a:lstStyle/>
        <a:p>
          <a:endParaRPr lang="et-EE"/>
        </a:p>
      </dgm:t>
    </dgm:pt>
    <dgm:pt modelId="{C58E8679-66FD-4294-B53B-2152BB2BBA27}" type="parTrans" cxnId="{44CC271C-D4AC-44D8-BF64-EF85963588BB}">
      <dgm:prSet/>
      <dgm:spPr/>
      <dgm:t>
        <a:bodyPr/>
        <a:lstStyle/>
        <a:p>
          <a:endParaRPr lang="et-EE"/>
        </a:p>
      </dgm:t>
    </dgm:pt>
    <dgm:pt modelId="{9D3C0C60-E32D-4055-944D-507599CE30F9}" type="sibTrans" cxnId="{44CC271C-D4AC-44D8-BF64-EF85963588BB}">
      <dgm:prSet/>
      <dgm:spPr/>
      <dgm:t>
        <a:bodyPr/>
        <a:lstStyle/>
        <a:p>
          <a:endParaRPr lang="et-EE"/>
        </a:p>
      </dgm:t>
    </dgm:pt>
    <dgm:pt modelId="{C487187F-F181-4E35-B1CB-E662700BDC62}" type="pres">
      <dgm:prSet presAssocID="{3A400D7B-C9D3-416D-B782-7A82CE52DBD7}" presName="Name0" presStyleCnt="0">
        <dgm:presLayoutVars>
          <dgm:dir/>
          <dgm:resizeHandles val="exact"/>
        </dgm:presLayoutVars>
      </dgm:prSet>
      <dgm:spPr/>
    </dgm:pt>
    <dgm:pt modelId="{24232713-7789-48F0-A2C1-C2412741EE4B}" type="pres">
      <dgm:prSet presAssocID="{3A400D7B-C9D3-416D-B782-7A82CE52DBD7}" presName="arrow" presStyleLbl="bgShp" presStyleIdx="0" presStyleCnt="1"/>
      <dgm:spPr/>
    </dgm:pt>
    <dgm:pt modelId="{6C8B8977-3A87-472F-9662-1CBAC8AF96C8}" type="pres">
      <dgm:prSet presAssocID="{3A400D7B-C9D3-416D-B782-7A82CE52DBD7}" presName="points" presStyleCnt="0"/>
      <dgm:spPr/>
    </dgm:pt>
    <dgm:pt modelId="{0A8A891B-E203-4A9E-B667-C98FDC23007F}" type="pres">
      <dgm:prSet presAssocID="{A4F0EED9-E219-4827-BB61-77A42E2AF881}" presName="compositeA" presStyleCnt="0"/>
      <dgm:spPr/>
    </dgm:pt>
    <dgm:pt modelId="{E5DD3077-56A9-4295-9C72-EA972D5DE980}" type="pres">
      <dgm:prSet presAssocID="{A4F0EED9-E219-4827-BB61-77A42E2AF881}" presName="textA" presStyleLbl="revTx" presStyleIdx="0" presStyleCnt="6">
        <dgm:presLayoutVars>
          <dgm:bulletEnabled val="1"/>
        </dgm:presLayoutVars>
      </dgm:prSet>
      <dgm:spPr/>
    </dgm:pt>
    <dgm:pt modelId="{E6365112-65B5-4A54-8857-3A1DCBE8B3B6}" type="pres">
      <dgm:prSet presAssocID="{A4F0EED9-E219-4827-BB61-77A42E2AF881}" presName="circleA" presStyleLbl="node1" presStyleIdx="0" presStyleCnt="6"/>
      <dgm:spPr/>
    </dgm:pt>
    <dgm:pt modelId="{3D7AF26B-CE56-49EA-8047-68A68941A341}" type="pres">
      <dgm:prSet presAssocID="{A4F0EED9-E219-4827-BB61-77A42E2AF881}" presName="spaceA" presStyleCnt="0"/>
      <dgm:spPr/>
    </dgm:pt>
    <dgm:pt modelId="{14E2549A-A4C8-4225-8FF8-6DBC5B5EA947}" type="pres">
      <dgm:prSet presAssocID="{FB39E513-998E-4430-B771-B1BE69222E36}" presName="space" presStyleCnt="0"/>
      <dgm:spPr/>
    </dgm:pt>
    <dgm:pt modelId="{76C9028E-09F4-4F6E-91C5-936B19B78374}" type="pres">
      <dgm:prSet presAssocID="{6D0E9199-D267-4EED-87D2-1763216CEF48}" presName="compositeB" presStyleCnt="0"/>
      <dgm:spPr/>
    </dgm:pt>
    <dgm:pt modelId="{4B127DC2-87AF-45DF-83DB-F77A2E5C3EE7}" type="pres">
      <dgm:prSet presAssocID="{6D0E9199-D267-4EED-87D2-1763216CEF48}" presName="textB" presStyleLbl="revTx" presStyleIdx="1" presStyleCnt="6">
        <dgm:presLayoutVars>
          <dgm:bulletEnabled val="1"/>
        </dgm:presLayoutVars>
      </dgm:prSet>
      <dgm:spPr/>
    </dgm:pt>
    <dgm:pt modelId="{C7C1183E-42A8-4C76-8DFA-C8630285591E}" type="pres">
      <dgm:prSet presAssocID="{6D0E9199-D267-4EED-87D2-1763216CEF48}" presName="circleB" presStyleLbl="node1" presStyleIdx="1" presStyleCnt="6"/>
      <dgm:spPr/>
    </dgm:pt>
    <dgm:pt modelId="{B8D67676-7AC7-447C-A4DB-2667DB1B51AE}" type="pres">
      <dgm:prSet presAssocID="{6D0E9199-D267-4EED-87D2-1763216CEF48}" presName="spaceB" presStyleCnt="0"/>
      <dgm:spPr/>
    </dgm:pt>
    <dgm:pt modelId="{F3467B07-9F99-4551-9174-F03D21FA3C04}" type="pres">
      <dgm:prSet presAssocID="{692C2252-3F05-4214-8A09-30A573291C24}" presName="space" presStyleCnt="0"/>
      <dgm:spPr/>
    </dgm:pt>
    <dgm:pt modelId="{294B551D-40B9-4623-8C78-2F0083AF70B4}" type="pres">
      <dgm:prSet presAssocID="{2DC9C4A5-C05F-4300-8488-34C6E8BDCE67}" presName="compositeA" presStyleCnt="0"/>
      <dgm:spPr/>
    </dgm:pt>
    <dgm:pt modelId="{36C35963-172C-4691-9DC4-EF73E31E192D}" type="pres">
      <dgm:prSet presAssocID="{2DC9C4A5-C05F-4300-8488-34C6E8BDCE67}" presName="textA" presStyleLbl="revTx" presStyleIdx="2" presStyleCnt="6">
        <dgm:presLayoutVars>
          <dgm:bulletEnabled val="1"/>
        </dgm:presLayoutVars>
      </dgm:prSet>
      <dgm:spPr/>
    </dgm:pt>
    <dgm:pt modelId="{A97EF638-9123-44A9-B7C9-1CE8FC20C02E}" type="pres">
      <dgm:prSet presAssocID="{2DC9C4A5-C05F-4300-8488-34C6E8BDCE67}" presName="circleA" presStyleLbl="node1" presStyleIdx="2" presStyleCnt="6"/>
      <dgm:spPr/>
    </dgm:pt>
    <dgm:pt modelId="{38B252E9-B7B9-4C68-9F04-D6069F7D2489}" type="pres">
      <dgm:prSet presAssocID="{2DC9C4A5-C05F-4300-8488-34C6E8BDCE67}" presName="spaceA" presStyleCnt="0"/>
      <dgm:spPr/>
    </dgm:pt>
    <dgm:pt modelId="{B2FD9912-74A7-49C1-9660-B43E132FA2E4}" type="pres">
      <dgm:prSet presAssocID="{E7720E4F-6E01-494C-AEB8-36772AC7A18F}" presName="space" presStyleCnt="0"/>
      <dgm:spPr/>
    </dgm:pt>
    <dgm:pt modelId="{7B398871-1097-4346-8DA7-9B9EE7D3EA5F}" type="pres">
      <dgm:prSet presAssocID="{37501797-47D6-412B-A899-D1EE5D0A3EBC}" presName="compositeB" presStyleCnt="0"/>
      <dgm:spPr/>
    </dgm:pt>
    <dgm:pt modelId="{0DFF284F-A1A1-4334-9573-87CD4A5D8EB4}" type="pres">
      <dgm:prSet presAssocID="{37501797-47D6-412B-A899-D1EE5D0A3EBC}" presName="textB" presStyleLbl="revTx" presStyleIdx="3" presStyleCnt="6">
        <dgm:presLayoutVars>
          <dgm:bulletEnabled val="1"/>
        </dgm:presLayoutVars>
      </dgm:prSet>
      <dgm:spPr/>
    </dgm:pt>
    <dgm:pt modelId="{E4103BCC-91E8-485F-B5B5-C7750AD50770}" type="pres">
      <dgm:prSet presAssocID="{37501797-47D6-412B-A899-D1EE5D0A3EBC}" presName="circleB" presStyleLbl="node1" presStyleIdx="3" presStyleCnt="6"/>
      <dgm:spPr/>
    </dgm:pt>
    <dgm:pt modelId="{ADE37D4A-D281-4079-9EAA-CF4F217D7011}" type="pres">
      <dgm:prSet presAssocID="{37501797-47D6-412B-A899-D1EE5D0A3EBC}" presName="spaceB" presStyleCnt="0"/>
      <dgm:spPr/>
    </dgm:pt>
    <dgm:pt modelId="{D0D6B6F4-1CE5-456C-8709-494900E489CD}" type="pres">
      <dgm:prSet presAssocID="{447710B0-95FF-4492-89A4-AF630029DD5D}" presName="space" presStyleCnt="0"/>
      <dgm:spPr/>
    </dgm:pt>
    <dgm:pt modelId="{7FE27D5A-F94F-4268-BE57-D14D45B66431}" type="pres">
      <dgm:prSet presAssocID="{A7A1D9CD-249F-4F28-9338-90396D0FC53D}" presName="compositeA" presStyleCnt="0"/>
      <dgm:spPr/>
    </dgm:pt>
    <dgm:pt modelId="{39EA39C5-E9B4-40C4-A166-F1D0CF686A4E}" type="pres">
      <dgm:prSet presAssocID="{A7A1D9CD-249F-4F28-9338-90396D0FC53D}" presName="textA" presStyleLbl="revTx" presStyleIdx="4" presStyleCnt="6">
        <dgm:presLayoutVars>
          <dgm:bulletEnabled val="1"/>
        </dgm:presLayoutVars>
      </dgm:prSet>
      <dgm:spPr/>
    </dgm:pt>
    <dgm:pt modelId="{C5BBD229-CFEB-43FF-8E9C-B51F13E00CD2}" type="pres">
      <dgm:prSet presAssocID="{A7A1D9CD-249F-4F28-9338-90396D0FC53D}" presName="circleA" presStyleLbl="node1" presStyleIdx="4" presStyleCnt="6"/>
      <dgm:spPr/>
    </dgm:pt>
    <dgm:pt modelId="{B1C57074-6158-445B-9270-70F5FFD7296C}" type="pres">
      <dgm:prSet presAssocID="{A7A1D9CD-249F-4F28-9338-90396D0FC53D}" presName="spaceA" presStyleCnt="0"/>
      <dgm:spPr/>
    </dgm:pt>
    <dgm:pt modelId="{32FE5071-572C-4C05-80EA-075332615B15}" type="pres">
      <dgm:prSet presAssocID="{FE584FA5-299B-4B8A-8C42-31FD808C6D69}" presName="space" presStyleCnt="0"/>
      <dgm:spPr/>
    </dgm:pt>
    <dgm:pt modelId="{8EE9CE85-94B1-4FF3-ABCD-D96CA0B9D750}" type="pres">
      <dgm:prSet presAssocID="{DD9E64A9-3484-4456-B593-17FF2D0E0DDD}" presName="compositeB" presStyleCnt="0"/>
      <dgm:spPr/>
    </dgm:pt>
    <dgm:pt modelId="{2CE7AA71-9C2C-4917-B2B4-7E1CDCBCBEC0}" type="pres">
      <dgm:prSet presAssocID="{DD9E64A9-3484-4456-B593-17FF2D0E0DDD}" presName="textB" presStyleLbl="revTx" presStyleIdx="5" presStyleCnt="6">
        <dgm:presLayoutVars>
          <dgm:bulletEnabled val="1"/>
        </dgm:presLayoutVars>
      </dgm:prSet>
      <dgm:spPr/>
    </dgm:pt>
    <dgm:pt modelId="{0DAAF9C3-00C1-45F8-84FE-D6FFBB5C83AD}" type="pres">
      <dgm:prSet presAssocID="{DD9E64A9-3484-4456-B593-17FF2D0E0DDD}" presName="circleB" presStyleLbl="node1" presStyleIdx="5" presStyleCnt="6"/>
      <dgm:spPr/>
    </dgm:pt>
    <dgm:pt modelId="{7FDA5ECD-1DB0-4B2F-9107-7B2BFC4ADEEA}" type="pres">
      <dgm:prSet presAssocID="{DD9E64A9-3484-4456-B593-17FF2D0E0DDD}" presName="spaceB" presStyleCnt="0"/>
      <dgm:spPr/>
    </dgm:pt>
  </dgm:ptLst>
  <dgm:cxnLst>
    <dgm:cxn modelId="{BBEE1E02-776D-4E4F-B5C5-7F32BBB7CC10}" type="presOf" srcId="{DD9E64A9-3484-4456-B593-17FF2D0E0DDD}" destId="{2CE7AA71-9C2C-4917-B2B4-7E1CDCBCBEC0}" srcOrd="0" destOrd="0" presId="urn:microsoft.com/office/officeart/2005/8/layout/hProcess11"/>
    <dgm:cxn modelId="{44CC271C-D4AC-44D8-BF64-EF85963588BB}" srcId="{3A400D7B-C9D3-416D-B782-7A82CE52DBD7}" destId="{DD9E64A9-3484-4456-B593-17FF2D0E0DDD}" srcOrd="5" destOrd="0" parTransId="{C58E8679-66FD-4294-B53B-2152BB2BBA27}" sibTransId="{9D3C0C60-E32D-4055-944D-507599CE30F9}"/>
    <dgm:cxn modelId="{9520052B-528C-443B-B17B-29647E701014}" srcId="{3A400D7B-C9D3-416D-B782-7A82CE52DBD7}" destId="{37501797-47D6-412B-A899-D1EE5D0A3EBC}" srcOrd="3" destOrd="0" parTransId="{9793677B-C479-418D-92DE-BD29E76831E6}" sibTransId="{447710B0-95FF-4492-89A4-AF630029DD5D}"/>
    <dgm:cxn modelId="{B41F933D-7A35-4009-9AF2-9859032E5AEE}" type="presOf" srcId="{6D0E9199-D267-4EED-87D2-1763216CEF48}" destId="{4B127DC2-87AF-45DF-83DB-F77A2E5C3EE7}" srcOrd="0" destOrd="0" presId="urn:microsoft.com/office/officeart/2005/8/layout/hProcess11"/>
    <dgm:cxn modelId="{F630B16D-4AE4-498D-BD4C-90DBC51D1ABC}" type="presOf" srcId="{2DC9C4A5-C05F-4300-8488-34C6E8BDCE67}" destId="{36C35963-172C-4691-9DC4-EF73E31E192D}" srcOrd="0" destOrd="0" presId="urn:microsoft.com/office/officeart/2005/8/layout/hProcess11"/>
    <dgm:cxn modelId="{21125999-D581-4F88-9B8A-68EF4D9B22A5}" type="presOf" srcId="{A7A1D9CD-249F-4F28-9338-90396D0FC53D}" destId="{39EA39C5-E9B4-40C4-A166-F1D0CF686A4E}" srcOrd="0" destOrd="0" presId="urn:microsoft.com/office/officeart/2005/8/layout/hProcess11"/>
    <dgm:cxn modelId="{03EFD09A-F57D-4240-913F-BA1A1CEB7463}" srcId="{3A400D7B-C9D3-416D-B782-7A82CE52DBD7}" destId="{2DC9C4A5-C05F-4300-8488-34C6E8BDCE67}" srcOrd="2" destOrd="0" parTransId="{C3891976-F8B6-4FB6-BCCB-508434F049AC}" sibTransId="{E7720E4F-6E01-494C-AEB8-36772AC7A18F}"/>
    <dgm:cxn modelId="{AE79D9B8-EF83-420A-885D-CB544096D3A1}" type="presOf" srcId="{37501797-47D6-412B-A899-D1EE5D0A3EBC}" destId="{0DFF284F-A1A1-4334-9573-87CD4A5D8EB4}" srcOrd="0" destOrd="0" presId="urn:microsoft.com/office/officeart/2005/8/layout/hProcess11"/>
    <dgm:cxn modelId="{0DE681C4-3B4D-405D-8D22-355639215CBA}" srcId="{3A400D7B-C9D3-416D-B782-7A82CE52DBD7}" destId="{A7A1D9CD-249F-4F28-9338-90396D0FC53D}" srcOrd="4" destOrd="0" parTransId="{64BB545D-A0A4-464C-BE02-3C907CF1FC27}" sibTransId="{FE584FA5-299B-4B8A-8C42-31FD808C6D69}"/>
    <dgm:cxn modelId="{1733ECCA-8627-4B61-97F3-C0EF1B38BC4B}" type="presOf" srcId="{A4F0EED9-E219-4827-BB61-77A42E2AF881}" destId="{E5DD3077-56A9-4295-9C72-EA972D5DE980}" srcOrd="0" destOrd="0" presId="urn:microsoft.com/office/officeart/2005/8/layout/hProcess11"/>
    <dgm:cxn modelId="{5231C5EC-5BDC-404E-934B-DBE9F0660F70}" srcId="{3A400D7B-C9D3-416D-B782-7A82CE52DBD7}" destId="{A4F0EED9-E219-4827-BB61-77A42E2AF881}" srcOrd="0" destOrd="0" parTransId="{F4A07B1E-6B4E-457E-B26F-395493DB979E}" sibTransId="{FB39E513-998E-4430-B771-B1BE69222E36}"/>
    <dgm:cxn modelId="{1D919DF7-C226-4395-BF8B-B333515A1628}" srcId="{3A400D7B-C9D3-416D-B782-7A82CE52DBD7}" destId="{6D0E9199-D267-4EED-87D2-1763216CEF48}" srcOrd="1" destOrd="0" parTransId="{B16F4F04-10B5-497F-906D-532642B80ED3}" sibTransId="{692C2252-3F05-4214-8A09-30A573291C24}"/>
    <dgm:cxn modelId="{049C50FA-C37C-41D3-A18B-F7C920E21049}" type="presOf" srcId="{3A400D7B-C9D3-416D-B782-7A82CE52DBD7}" destId="{C487187F-F181-4E35-B1CB-E662700BDC62}" srcOrd="0" destOrd="0" presId="urn:microsoft.com/office/officeart/2005/8/layout/hProcess11"/>
    <dgm:cxn modelId="{1CEA8290-8104-482A-8D88-1153FCE2CA5D}" type="presParOf" srcId="{C487187F-F181-4E35-B1CB-E662700BDC62}" destId="{24232713-7789-48F0-A2C1-C2412741EE4B}" srcOrd="0" destOrd="0" presId="urn:microsoft.com/office/officeart/2005/8/layout/hProcess11"/>
    <dgm:cxn modelId="{0FBD0C83-6D9C-4755-B63D-B0BD6908C7C9}" type="presParOf" srcId="{C487187F-F181-4E35-B1CB-E662700BDC62}" destId="{6C8B8977-3A87-472F-9662-1CBAC8AF96C8}" srcOrd="1" destOrd="0" presId="urn:microsoft.com/office/officeart/2005/8/layout/hProcess11"/>
    <dgm:cxn modelId="{9F8454BA-E28A-489D-8F84-06F3777768EA}" type="presParOf" srcId="{6C8B8977-3A87-472F-9662-1CBAC8AF96C8}" destId="{0A8A891B-E203-4A9E-B667-C98FDC23007F}" srcOrd="0" destOrd="0" presId="urn:microsoft.com/office/officeart/2005/8/layout/hProcess11"/>
    <dgm:cxn modelId="{501EA292-B29A-464C-B314-8679630596E1}" type="presParOf" srcId="{0A8A891B-E203-4A9E-B667-C98FDC23007F}" destId="{E5DD3077-56A9-4295-9C72-EA972D5DE980}" srcOrd="0" destOrd="0" presId="urn:microsoft.com/office/officeart/2005/8/layout/hProcess11"/>
    <dgm:cxn modelId="{AF60FA5D-80C8-4BF1-8727-05D6825EEBB1}" type="presParOf" srcId="{0A8A891B-E203-4A9E-B667-C98FDC23007F}" destId="{E6365112-65B5-4A54-8857-3A1DCBE8B3B6}" srcOrd="1" destOrd="0" presId="urn:microsoft.com/office/officeart/2005/8/layout/hProcess11"/>
    <dgm:cxn modelId="{50DC713A-B303-4399-94B5-0144571E1D96}" type="presParOf" srcId="{0A8A891B-E203-4A9E-B667-C98FDC23007F}" destId="{3D7AF26B-CE56-49EA-8047-68A68941A341}" srcOrd="2" destOrd="0" presId="urn:microsoft.com/office/officeart/2005/8/layout/hProcess11"/>
    <dgm:cxn modelId="{9F21C0F3-5F1F-4C5A-BC6E-97CDE05ACB1F}" type="presParOf" srcId="{6C8B8977-3A87-472F-9662-1CBAC8AF96C8}" destId="{14E2549A-A4C8-4225-8FF8-6DBC5B5EA947}" srcOrd="1" destOrd="0" presId="urn:microsoft.com/office/officeart/2005/8/layout/hProcess11"/>
    <dgm:cxn modelId="{3630C11F-2616-46EB-BEA5-2C936E35EBE0}" type="presParOf" srcId="{6C8B8977-3A87-472F-9662-1CBAC8AF96C8}" destId="{76C9028E-09F4-4F6E-91C5-936B19B78374}" srcOrd="2" destOrd="0" presId="urn:microsoft.com/office/officeart/2005/8/layout/hProcess11"/>
    <dgm:cxn modelId="{761A3021-7E4F-4F97-9325-A4E63879357D}" type="presParOf" srcId="{76C9028E-09F4-4F6E-91C5-936B19B78374}" destId="{4B127DC2-87AF-45DF-83DB-F77A2E5C3EE7}" srcOrd="0" destOrd="0" presId="urn:microsoft.com/office/officeart/2005/8/layout/hProcess11"/>
    <dgm:cxn modelId="{FEBA35A5-EE03-4372-988D-49BE70946756}" type="presParOf" srcId="{76C9028E-09F4-4F6E-91C5-936B19B78374}" destId="{C7C1183E-42A8-4C76-8DFA-C8630285591E}" srcOrd="1" destOrd="0" presId="urn:microsoft.com/office/officeart/2005/8/layout/hProcess11"/>
    <dgm:cxn modelId="{83B2C2F7-E6D6-4757-A467-CC0AE91F8EF2}" type="presParOf" srcId="{76C9028E-09F4-4F6E-91C5-936B19B78374}" destId="{B8D67676-7AC7-447C-A4DB-2667DB1B51AE}" srcOrd="2" destOrd="0" presId="urn:microsoft.com/office/officeart/2005/8/layout/hProcess11"/>
    <dgm:cxn modelId="{AB2A416B-1502-4155-BDDA-DE4DD20C3460}" type="presParOf" srcId="{6C8B8977-3A87-472F-9662-1CBAC8AF96C8}" destId="{F3467B07-9F99-4551-9174-F03D21FA3C04}" srcOrd="3" destOrd="0" presId="urn:microsoft.com/office/officeart/2005/8/layout/hProcess11"/>
    <dgm:cxn modelId="{37B55913-0C99-4A7D-87CB-6E103102CA74}" type="presParOf" srcId="{6C8B8977-3A87-472F-9662-1CBAC8AF96C8}" destId="{294B551D-40B9-4623-8C78-2F0083AF70B4}" srcOrd="4" destOrd="0" presId="urn:microsoft.com/office/officeart/2005/8/layout/hProcess11"/>
    <dgm:cxn modelId="{41F1133F-28A3-400F-BE7C-D889DE6A87F3}" type="presParOf" srcId="{294B551D-40B9-4623-8C78-2F0083AF70B4}" destId="{36C35963-172C-4691-9DC4-EF73E31E192D}" srcOrd="0" destOrd="0" presId="urn:microsoft.com/office/officeart/2005/8/layout/hProcess11"/>
    <dgm:cxn modelId="{27AEFF00-2A6A-4559-8AF2-43106DB28A1C}" type="presParOf" srcId="{294B551D-40B9-4623-8C78-2F0083AF70B4}" destId="{A97EF638-9123-44A9-B7C9-1CE8FC20C02E}" srcOrd="1" destOrd="0" presId="urn:microsoft.com/office/officeart/2005/8/layout/hProcess11"/>
    <dgm:cxn modelId="{ECD50DB6-C19C-46BD-AB13-5F793E5482F4}" type="presParOf" srcId="{294B551D-40B9-4623-8C78-2F0083AF70B4}" destId="{38B252E9-B7B9-4C68-9F04-D6069F7D2489}" srcOrd="2" destOrd="0" presId="urn:microsoft.com/office/officeart/2005/8/layout/hProcess11"/>
    <dgm:cxn modelId="{7C51ED85-9728-4D53-9FF1-2595823BDA95}" type="presParOf" srcId="{6C8B8977-3A87-472F-9662-1CBAC8AF96C8}" destId="{B2FD9912-74A7-49C1-9660-B43E132FA2E4}" srcOrd="5" destOrd="0" presId="urn:microsoft.com/office/officeart/2005/8/layout/hProcess11"/>
    <dgm:cxn modelId="{317A1460-A546-46D5-A18A-D2195BAFB024}" type="presParOf" srcId="{6C8B8977-3A87-472F-9662-1CBAC8AF96C8}" destId="{7B398871-1097-4346-8DA7-9B9EE7D3EA5F}" srcOrd="6" destOrd="0" presId="urn:microsoft.com/office/officeart/2005/8/layout/hProcess11"/>
    <dgm:cxn modelId="{585448A5-C31C-4F34-B8FD-68EE5051E5E0}" type="presParOf" srcId="{7B398871-1097-4346-8DA7-9B9EE7D3EA5F}" destId="{0DFF284F-A1A1-4334-9573-87CD4A5D8EB4}" srcOrd="0" destOrd="0" presId="urn:microsoft.com/office/officeart/2005/8/layout/hProcess11"/>
    <dgm:cxn modelId="{73616EF3-E626-4FD2-B2D5-D2C12A6924C9}" type="presParOf" srcId="{7B398871-1097-4346-8DA7-9B9EE7D3EA5F}" destId="{E4103BCC-91E8-485F-B5B5-C7750AD50770}" srcOrd="1" destOrd="0" presId="urn:microsoft.com/office/officeart/2005/8/layout/hProcess11"/>
    <dgm:cxn modelId="{D4C5D781-F906-4C5D-B3B7-994335E235F2}" type="presParOf" srcId="{7B398871-1097-4346-8DA7-9B9EE7D3EA5F}" destId="{ADE37D4A-D281-4079-9EAA-CF4F217D7011}" srcOrd="2" destOrd="0" presId="urn:microsoft.com/office/officeart/2005/8/layout/hProcess11"/>
    <dgm:cxn modelId="{2F0A6C30-A60E-4A06-A868-F3BFE363AFFC}" type="presParOf" srcId="{6C8B8977-3A87-472F-9662-1CBAC8AF96C8}" destId="{D0D6B6F4-1CE5-456C-8709-494900E489CD}" srcOrd="7" destOrd="0" presId="urn:microsoft.com/office/officeart/2005/8/layout/hProcess11"/>
    <dgm:cxn modelId="{02B84521-F7A4-477D-9CFB-27DE94574E76}" type="presParOf" srcId="{6C8B8977-3A87-472F-9662-1CBAC8AF96C8}" destId="{7FE27D5A-F94F-4268-BE57-D14D45B66431}" srcOrd="8" destOrd="0" presId="urn:microsoft.com/office/officeart/2005/8/layout/hProcess11"/>
    <dgm:cxn modelId="{3A03AFC6-7C09-4867-9D68-7127FA0DF966}" type="presParOf" srcId="{7FE27D5A-F94F-4268-BE57-D14D45B66431}" destId="{39EA39C5-E9B4-40C4-A166-F1D0CF686A4E}" srcOrd="0" destOrd="0" presId="urn:microsoft.com/office/officeart/2005/8/layout/hProcess11"/>
    <dgm:cxn modelId="{47818E43-5BD2-458C-A3F1-CA53834F04E2}" type="presParOf" srcId="{7FE27D5A-F94F-4268-BE57-D14D45B66431}" destId="{C5BBD229-CFEB-43FF-8E9C-B51F13E00CD2}" srcOrd="1" destOrd="0" presId="urn:microsoft.com/office/officeart/2005/8/layout/hProcess11"/>
    <dgm:cxn modelId="{8DCDA9CA-752E-4EC0-955A-D0B20648686C}" type="presParOf" srcId="{7FE27D5A-F94F-4268-BE57-D14D45B66431}" destId="{B1C57074-6158-445B-9270-70F5FFD7296C}" srcOrd="2" destOrd="0" presId="urn:microsoft.com/office/officeart/2005/8/layout/hProcess11"/>
    <dgm:cxn modelId="{8C9BF2FA-80BE-4A22-B743-25ECA9943904}" type="presParOf" srcId="{6C8B8977-3A87-472F-9662-1CBAC8AF96C8}" destId="{32FE5071-572C-4C05-80EA-075332615B15}" srcOrd="9" destOrd="0" presId="urn:microsoft.com/office/officeart/2005/8/layout/hProcess11"/>
    <dgm:cxn modelId="{07930789-77A7-4E28-90DE-0383C71EFCF0}" type="presParOf" srcId="{6C8B8977-3A87-472F-9662-1CBAC8AF96C8}" destId="{8EE9CE85-94B1-4FF3-ABCD-D96CA0B9D750}" srcOrd="10" destOrd="0" presId="urn:microsoft.com/office/officeart/2005/8/layout/hProcess11"/>
    <dgm:cxn modelId="{003E36C3-FD0A-4311-A7AF-B4833DA6D8B2}" type="presParOf" srcId="{8EE9CE85-94B1-4FF3-ABCD-D96CA0B9D750}" destId="{2CE7AA71-9C2C-4917-B2B4-7E1CDCBCBEC0}" srcOrd="0" destOrd="0" presId="urn:microsoft.com/office/officeart/2005/8/layout/hProcess11"/>
    <dgm:cxn modelId="{01FB2C8A-0ED2-4830-B2E2-8008B0CCFC26}" type="presParOf" srcId="{8EE9CE85-94B1-4FF3-ABCD-D96CA0B9D750}" destId="{0DAAF9C3-00C1-45F8-84FE-D6FFBB5C83AD}" srcOrd="1" destOrd="0" presId="urn:microsoft.com/office/officeart/2005/8/layout/hProcess11"/>
    <dgm:cxn modelId="{B1FBD237-6DB3-4D33-9A2B-EC80F98921BF}" type="presParOf" srcId="{8EE9CE85-94B1-4FF3-ABCD-D96CA0B9D750}" destId="{7FDA5ECD-1DB0-4B2F-9107-7B2BFC4ADEE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32713-7789-48F0-A2C1-C2412741EE4B}">
      <dsp:nvSpPr>
        <dsp:cNvPr id="0" name=""/>
        <dsp:cNvSpPr/>
      </dsp:nvSpPr>
      <dsp:spPr>
        <a:xfrm>
          <a:off x="0" y="1304814"/>
          <a:ext cx="10510868" cy="173975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D3077-56A9-4295-9C72-EA972D5DE980}">
      <dsp:nvSpPr>
        <dsp:cNvPr id="0" name=""/>
        <dsp:cNvSpPr/>
      </dsp:nvSpPr>
      <dsp:spPr>
        <a:xfrm>
          <a:off x="2598" y="0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/>
            <a:t>7.03.2024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0" kern="1200" dirty="0"/>
            <a:t>VV põhimõtteline otsus varjumise nõuete kehtestamiseks</a:t>
          </a:r>
          <a:endParaRPr lang="et-EE" sz="1500" kern="1200" dirty="0"/>
        </a:p>
      </dsp:txBody>
      <dsp:txXfrm>
        <a:off x="2598" y="0"/>
        <a:ext cx="1512733" cy="1739752"/>
      </dsp:txXfrm>
    </dsp:sp>
    <dsp:sp modelId="{E6365112-65B5-4A54-8857-3A1DCBE8B3B6}">
      <dsp:nvSpPr>
        <dsp:cNvPr id="0" name=""/>
        <dsp:cNvSpPr/>
      </dsp:nvSpPr>
      <dsp:spPr>
        <a:xfrm>
          <a:off x="541495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27DC2-87AF-45DF-83DB-F77A2E5C3EE7}">
      <dsp:nvSpPr>
        <dsp:cNvPr id="0" name=""/>
        <dsp:cNvSpPr/>
      </dsp:nvSpPr>
      <dsp:spPr>
        <a:xfrm>
          <a:off x="1590968" y="2609628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/>
            <a:t>19.04.2024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kern="1200" dirty="0"/>
            <a:t>Varjumise infopäev</a:t>
          </a:r>
        </a:p>
      </dsp:txBody>
      <dsp:txXfrm>
        <a:off x="1590968" y="2609628"/>
        <a:ext cx="1512733" cy="1739752"/>
      </dsp:txXfrm>
    </dsp:sp>
    <dsp:sp modelId="{C7C1183E-42A8-4C76-8DFA-C8630285591E}">
      <dsp:nvSpPr>
        <dsp:cNvPr id="0" name=""/>
        <dsp:cNvSpPr/>
      </dsp:nvSpPr>
      <dsp:spPr>
        <a:xfrm>
          <a:off x="2129866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5963-172C-4691-9DC4-EF73E31E192D}">
      <dsp:nvSpPr>
        <dsp:cNvPr id="0" name=""/>
        <dsp:cNvSpPr/>
      </dsp:nvSpPr>
      <dsp:spPr>
        <a:xfrm>
          <a:off x="3179338" y="0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1" kern="1200" dirty="0"/>
            <a:t>Juuni 2024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500" b="0" kern="1200" dirty="0"/>
            <a:t>VV arutelu, eelnõu jõustumine ja soodustavad meetmed</a:t>
          </a:r>
          <a:endParaRPr lang="et-EE" sz="1500" kern="1200" dirty="0"/>
        </a:p>
      </dsp:txBody>
      <dsp:txXfrm>
        <a:off x="3179338" y="0"/>
        <a:ext cx="1512733" cy="1739752"/>
      </dsp:txXfrm>
    </dsp:sp>
    <dsp:sp modelId="{A97EF638-9123-44A9-B7C9-1CE8FC20C02E}">
      <dsp:nvSpPr>
        <dsp:cNvPr id="0" name=""/>
        <dsp:cNvSpPr/>
      </dsp:nvSpPr>
      <dsp:spPr>
        <a:xfrm>
          <a:off x="3718236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F284F-A1A1-4334-9573-87CD4A5D8EB4}">
      <dsp:nvSpPr>
        <dsp:cNvPr id="0" name=""/>
        <dsp:cNvSpPr/>
      </dsp:nvSpPr>
      <dsp:spPr>
        <a:xfrm>
          <a:off x="4767708" y="2609628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500" kern="1200"/>
        </a:p>
      </dsp:txBody>
      <dsp:txXfrm>
        <a:off x="4767708" y="2609628"/>
        <a:ext cx="1512733" cy="1739752"/>
      </dsp:txXfrm>
    </dsp:sp>
    <dsp:sp modelId="{E4103BCC-91E8-485F-B5B5-C7750AD50770}">
      <dsp:nvSpPr>
        <dsp:cNvPr id="0" name=""/>
        <dsp:cNvSpPr/>
      </dsp:nvSpPr>
      <dsp:spPr>
        <a:xfrm>
          <a:off x="5306606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A39C5-E9B4-40C4-A166-F1D0CF686A4E}">
      <dsp:nvSpPr>
        <dsp:cNvPr id="0" name=""/>
        <dsp:cNvSpPr/>
      </dsp:nvSpPr>
      <dsp:spPr>
        <a:xfrm>
          <a:off x="6356079" y="0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500" kern="1200"/>
        </a:p>
      </dsp:txBody>
      <dsp:txXfrm>
        <a:off x="6356079" y="0"/>
        <a:ext cx="1512733" cy="1739752"/>
      </dsp:txXfrm>
    </dsp:sp>
    <dsp:sp modelId="{C5BBD229-CFEB-43FF-8E9C-B51F13E00CD2}">
      <dsp:nvSpPr>
        <dsp:cNvPr id="0" name=""/>
        <dsp:cNvSpPr/>
      </dsp:nvSpPr>
      <dsp:spPr>
        <a:xfrm>
          <a:off x="6894976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7AA71-9C2C-4917-B2B4-7E1CDCBCBEC0}">
      <dsp:nvSpPr>
        <dsp:cNvPr id="0" name=""/>
        <dsp:cNvSpPr/>
      </dsp:nvSpPr>
      <dsp:spPr>
        <a:xfrm>
          <a:off x="7944449" y="2609628"/>
          <a:ext cx="1512733" cy="1739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1500" kern="1200"/>
        </a:p>
      </dsp:txBody>
      <dsp:txXfrm>
        <a:off x="7944449" y="2609628"/>
        <a:ext cx="1512733" cy="1739752"/>
      </dsp:txXfrm>
    </dsp:sp>
    <dsp:sp modelId="{0DAAF9C3-00C1-45F8-84FE-D6FFBB5C83AD}">
      <dsp:nvSpPr>
        <dsp:cNvPr id="0" name=""/>
        <dsp:cNvSpPr/>
      </dsp:nvSpPr>
      <dsp:spPr>
        <a:xfrm>
          <a:off x="8483347" y="1957221"/>
          <a:ext cx="434938" cy="434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6018B-80CC-4D60-B710-22AA492C2993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03F76-9DE9-405A-AAD7-ECCB7E5CCD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951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582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5499C-4BB5-58C8-0F8A-DA8766D93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FDB853-C637-89BB-8FD2-9DDC707F3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E451A-D7E3-4122-2132-8B8CDCD22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F6CC1-F24A-54B9-4736-8959724C8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484B2-7D45-46A9-AA10-C2234E88C9B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1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1200 m2 on näiteks 20 korteriga maja, iga korter ca 60 m2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525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417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C77FA-E9B5-D451-8A3E-670DFF999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D46DE-D547-0F83-8738-D3FF1DB86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C8E73-0CAC-2A13-5CFE-86F41325B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DA2E4-F3C9-16FE-DD89-9B41A7CE8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202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4292-6795-7A79-5876-FDFF6B9F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8C3A7-5E33-F1D6-A22E-3F30B8333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14A470-51A6-B3D8-F5B5-6952D0806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544A-21A3-C85D-5EBF-674E3B7B5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546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9CEE5924-A7AE-460D-9364-BC1876110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FBBE68C-33E0-411D-BFC1-30DE27A21F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239" indent="-172239">
              <a:buFontTx/>
              <a:buChar char="•"/>
            </a:pPr>
            <a:endParaRPr lang="et-EE" altLang="et-E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562CAE-C7F9-4921-9A49-3850354DA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8F7FB-8D23-4627-B7AB-DB92EFAE5480}" type="slidenum">
              <a:rPr kumimoji="0" lang="et-EE" alt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alt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1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3A21-F08F-9200-E0E2-3B3C9C8A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589AC-56F6-8195-1094-989C3B150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4A46-3FFB-2677-397A-33A36E68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4751-E0C4-908F-16F4-2702153A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A9A6A-CB17-51B5-D29D-FAECC8D2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744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5E63-8169-BE53-9642-76DA3CF3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367F0-D07C-C715-E063-03D3DDB1B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73C6C-EE40-7A34-EAC5-A77E6BB5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2C2-3D0E-F9E3-3356-6194BADB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93F87-30BD-6FF0-B51F-C53B8E59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7294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016E2-384B-D971-C82E-4CE9ECF18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97068-3E17-D002-4C4C-C329A6425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7720E-DF9A-4570-B74C-4234147A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92A68-615F-9CE0-2BE9-D39DCB2D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84B84-AE29-51CD-52BC-A307D24C1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823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6" dirty="0">
              <a:latin typeface="Arial Narrow" panose="020B0606020202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4703" y="2633968"/>
            <a:ext cx="6890835" cy="1084135"/>
          </a:xfrm>
        </p:spPr>
        <p:txBody>
          <a:bodyPr wrap="none">
            <a:noAutofit/>
          </a:bodyPr>
          <a:lstStyle>
            <a:lvl1pPr algn="l">
              <a:defRPr sz="4816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703" y="3718103"/>
            <a:ext cx="6890835" cy="843762"/>
          </a:xfrm>
        </p:spPr>
        <p:txBody>
          <a:bodyPr wrap="none">
            <a:noAutofit/>
          </a:bodyPr>
          <a:lstStyle>
            <a:lvl1pPr marL="0" indent="0" algn="l">
              <a:buNone/>
              <a:defRPr sz="3612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4703" y="6175476"/>
            <a:ext cx="7035321" cy="524378"/>
          </a:xfrm>
        </p:spPr>
        <p:txBody>
          <a:bodyPr wrap="none">
            <a:noAutofit/>
          </a:bodyPr>
          <a:lstStyle>
            <a:lvl1pPr>
              <a:buNone/>
              <a:defRPr sz="1806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4703" y="5492342"/>
            <a:ext cx="7007587" cy="289103"/>
          </a:xfrm>
        </p:spPr>
        <p:txBody>
          <a:bodyPr wrap="none">
            <a:noAutofit/>
          </a:bodyPr>
          <a:lstStyle>
            <a:lvl1pPr>
              <a:buNone/>
              <a:defRPr sz="1806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4703" y="5019314"/>
            <a:ext cx="7007587" cy="433405"/>
          </a:xfrm>
        </p:spPr>
        <p:txBody>
          <a:bodyPr wrap="none">
            <a:noAutofit/>
          </a:bodyPr>
          <a:lstStyle>
            <a:lvl1pPr>
              <a:buNone/>
              <a:defRPr sz="2408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5AA4DB-6956-47F8-B90A-7C6F06DFD6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4" y="303231"/>
            <a:ext cx="3499074" cy="14002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62D0C3-6BC2-4504-8248-5E33B12BEB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88" y="3102329"/>
            <a:ext cx="4000949" cy="33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6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00C4-BDDC-F668-269A-1656BA70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607A-B53F-7D39-F1C1-DD77B3C4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36B9-4DC9-813A-C280-602AFA2B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192B-85ED-0A7F-2E46-FB6C0A43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BFE87-56EE-670F-7876-775549BB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759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97B5-19DA-A7E8-B7F3-D13188A0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6AC9B-9E8C-7630-40E2-74455ACEA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410BB-CFE6-AA93-048E-56468461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1F47-4A10-496D-CFEE-458E8276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BF80-2D28-CBEC-35C5-981B09FE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509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4989-9B7F-C44B-6E07-B3656723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2CC2-F05B-1266-9FCD-E4835E2C6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9455B-79FE-900A-41C4-0FAEF5AD1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23325-37FD-A2EC-3AAB-97A66F01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79882-4E91-D3C0-66D0-D2E1CF69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E87F5-A765-D5C6-7CB6-761707BB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04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F8B39-5086-746E-3822-2006CA84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5785E-D914-E84F-4970-18979C72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7A73A-0AF4-E1EA-9A99-975DACCD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0AB53B-9A9E-FADB-79EF-B98D9BEFB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36DEE-6B17-D88A-5A9D-2B823631C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B2239-BD5F-D8C3-1927-9C2C6628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FD336C-86D9-2AE2-1C6A-E716523D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DE001-693E-1DF2-C8CA-46553A9D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293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0BD0-206C-1500-662A-7EC3F288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E5B4B-F890-8607-9F00-7CD9F7394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F322B-2D8E-3A7F-BF8D-B2C81047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B8682-784B-AB2D-1774-F852929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676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448BD-74A4-D1B2-4D63-9CC71459B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EAF47-F56F-D191-A611-02B43DAC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0AF94-A85E-92CC-1FEB-45CD2A62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397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0A4E9-C1A3-CB29-13FE-34CAED8B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B077-E869-738D-AA9B-869C37EF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168C-4D25-C68B-FEB0-553FA5FE0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EDAFF-8B3E-A675-9440-65ABEC18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3EE3E-391E-2AE6-B0D3-2807B235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000C4-CBE9-4AE4-0AD3-CE400A42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12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0200-604D-57DF-8335-352A9785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8CD80-8A73-43D9-234A-4F0FCB866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5D382-ED28-2B7F-8B2A-396ACF4D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4600D-4151-7773-27B4-32EDEA4A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B6A65-116C-4C25-E357-FE721188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B987A-91E1-8155-F371-C7ABB045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298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A4B34-A3C2-B52E-1065-F36B966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E405C-38AB-E79D-622D-5CFECB0C9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6A8C8-6DF6-C062-91F7-594CBCFC4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995B4-8299-4A9C-A7A3-23DD00BE5A8B}" type="datetimeFigureOut">
              <a:rPr lang="et-EE" smtClean="0"/>
              <a:t>12.06.2024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7D2C-0A27-49FD-E7DA-97660C3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11EE-A306-FFA9-8A9D-25B8C085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C695-1DE8-46C8-BD37-A01C47C2BA9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234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cue.ee/et/juhend/elanikkonnakaitse/varjumin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fzk9VA75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wJTDjgzJlUA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37D9-703B-ADD6-3D3C-425318B76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139" y="2489839"/>
            <a:ext cx="6890835" cy="1321791"/>
          </a:xfrm>
        </p:spPr>
        <p:txBody>
          <a:bodyPr/>
          <a:lstStyle/>
          <a:p>
            <a:r>
              <a:rPr lang="et-EE" b="1">
                <a:effectLst/>
                <a:latin typeface="Arial Nova Light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Varjumise nõuded</a:t>
            </a:r>
            <a:endParaRPr lang="en-GB" b="1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34113C-8228-34B9-8DBC-1D79B9EA401D}"/>
              </a:ext>
            </a:extLst>
          </p:cNvPr>
          <p:cNvSpPr txBox="1">
            <a:spLocks/>
          </p:cNvSpPr>
          <p:nvPr/>
        </p:nvSpPr>
        <p:spPr>
          <a:xfrm>
            <a:off x="677763" y="5058203"/>
            <a:ext cx="7007587" cy="433210"/>
          </a:xfrm>
          <a:prstGeom prst="rect">
            <a:avLst/>
          </a:prstGeom>
        </p:spPr>
        <p:txBody>
          <a:bodyPr vert="horz" wrap="none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None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8" dirty="0">
                <a:latin typeface="+mn-lt"/>
              </a:rPr>
              <a:t>Priit Laaniste</a:t>
            </a:r>
          </a:p>
          <a:p>
            <a:endParaRPr lang="et-EE" sz="2408" dirty="0">
              <a:latin typeface="+mn-lt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C8D772F-F0CC-1EC6-594C-519952C512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7763" y="5512802"/>
            <a:ext cx="7007587" cy="288973"/>
          </a:xfrm>
        </p:spPr>
        <p:txBody>
          <a:bodyPr/>
          <a:lstStyle/>
          <a:p>
            <a:r>
              <a:rPr lang="et-EE" dirty="0">
                <a:latin typeface="+mn-lt"/>
              </a:rPr>
              <a:t>Siseministeerium</a:t>
            </a:r>
          </a:p>
        </p:txBody>
      </p:sp>
    </p:spTree>
    <p:extLst>
      <p:ext uri="{BB962C8B-B14F-4D97-AF65-F5344CB8AC3E}">
        <p14:creationId xmlns:p14="http://schemas.microsoft.com/office/powerpoint/2010/main" val="77015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305FB-D1EE-24C3-FCD5-B4E74290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99AB19B-3A51-A660-FB8D-207D299B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33" y="178058"/>
            <a:ext cx="9582826" cy="547670"/>
          </a:xfrm>
        </p:spPr>
        <p:txBody>
          <a:bodyPr>
            <a:noAutofit/>
          </a:bodyPr>
          <a:lstStyle/>
          <a:p>
            <a:r>
              <a:rPr lang="et-EE" altLang="et-EE" sz="3612" b="1" dirty="0">
                <a:solidFill>
                  <a:srgbClr val="0070C0"/>
                </a:solidFill>
                <a:latin typeface="Arial Nova Cond" panose="020B0506020202020204" pitchFamily="34" charset="0"/>
              </a:rPr>
              <a:t>Soome näide – varjendi tehnilised nõuded 2/2</a:t>
            </a:r>
            <a:endParaRPr lang="en-GB" altLang="et-EE" sz="3612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AC1D60F-29E6-620E-FAFC-7AE2BB49DA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276" y="900489"/>
          <a:ext cx="11558907" cy="601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269">
                  <a:extLst>
                    <a:ext uri="{9D8B030D-6E8A-4147-A177-3AD203B41FA5}">
                      <a16:colId xmlns:a16="http://schemas.microsoft.com/office/drawing/2014/main" val="2508777091"/>
                    </a:ext>
                  </a:extLst>
                </a:gridCol>
                <a:gridCol w="3976669">
                  <a:extLst>
                    <a:ext uri="{9D8B030D-6E8A-4147-A177-3AD203B41FA5}">
                      <a16:colId xmlns:a16="http://schemas.microsoft.com/office/drawing/2014/main" val="3892829654"/>
                    </a:ext>
                  </a:extLst>
                </a:gridCol>
                <a:gridCol w="3852969">
                  <a:extLst>
                    <a:ext uri="{9D8B030D-6E8A-4147-A177-3AD203B41FA5}">
                      <a16:colId xmlns:a16="http://schemas.microsoft.com/office/drawing/2014/main" val="2463013794"/>
                    </a:ext>
                  </a:extLst>
                </a:gridCol>
              </a:tblGrid>
              <a:tr h="372051">
                <a:tc>
                  <a:txBody>
                    <a:bodyPr/>
                    <a:lstStyle/>
                    <a:p>
                      <a:r>
                        <a:rPr lang="et-EE" sz="1800" dirty="0"/>
                        <a:t>Nõue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S1-klass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S2-klass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872768904"/>
                  </a:ext>
                </a:extLst>
              </a:tr>
              <a:tr h="1100864">
                <a:tc>
                  <a:txBody>
                    <a:bodyPr/>
                    <a:lstStyle/>
                    <a:p>
                      <a:r>
                        <a:rPr lang="et-EE" sz="1800" dirty="0"/>
                        <a:t>Asukoht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200" dirty="0"/>
                        <a:t>1.korrus, soklikorrus, keldrikorrus, maa-alune või eraldi hoone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200" dirty="0"/>
                        <a:t>Keldrikorrus, maa-alune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935489776"/>
                  </a:ext>
                </a:extLst>
              </a:tr>
              <a:tr h="443403">
                <a:tc>
                  <a:txBody>
                    <a:bodyPr/>
                    <a:lstStyle/>
                    <a:p>
                      <a:r>
                        <a:rPr lang="et-EE" sz="2300" dirty="0"/>
                        <a:t>Raudbetoonist seinad ja lagi 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30 cm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pPr marL="0" marR="0" lvl="0" indent="0" algn="l" defTabSz="1214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300" dirty="0"/>
                        <a:t>40 cm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651699839"/>
                  </a:ext>
                </a:extLst>
              </a:tr>
              <a:tr h="795068">
                <a:tc>
                  <a:txBody>
                    <a:bodyPr/>
                    <a:lstStyle/>
                    <a:p>
                      <a:r>
                        <a:rPr lang="et-EE" sz="2300" dirty="0"/>
                        <a:t>Raudbetoonist põrand ja vaheseinad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15 cm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20 cm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189858252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1800" dirty="0"/>
                        <a:t>Maksimaalne pindala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b="0" dirty="0"/>
                        <a:t>135 </a:t>
                      </a:r>
                      <a:r>
                        <a:rPr lang="et-EE" sz="2400" b="0" dirty="0"/>
                        <a:t>m</a:t>
                      </a:r>
                      <a:r>
                        <a:rPr lang="et-EE" sz="2400" b="0" baseline="30000" dirty="0"/>
                        <a:t>2</a:t>
                      </a:r>
                      <a:endParaRPr lang="et-EE" sz="2300" b="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900 </a:t>
                      </a:r>
                      <a:r>
                        <a:rPr lang="et-EE" sz="2400" b="0" dirty="0"/>
                        <a:t>m</a:t>
                      </a:r>
                      <a:r>
                        <a:rPr lang="et-EE" sz="2400" b="0" baseline="30000" dirty="0"/>
                        <a:t>2</a:t>
                      </a:r>
                      <a:endParaRPr lang="et-EE" sz="2300" b="0" dirty="0"/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519618326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pPr marL="0" marR="0" lvl="0" indent="0" algn="l" defTabSz="1214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400" dirty="0"/>
                        <a:t>Rõhulaine koormustaluvus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100 </a:t>
                      </a:r>
                      <a:r>
                        <a:rPr lang="et-EE" sz="2300" dirty="0" err="1"/>
                        <a:t>kPa</a:t>
                      </a:r>
                      <a:endParaRPr lang="et-EE" sz="23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200 </a:t>
                      </a:r>
                      <a:r>
                        <a:rPr lang="et-EE" sz="2300" dirty="0" err="1"/>
                        <a:t>kPa</a:t>
                      </a:r>
                      <a:endParaRPr lang="et-EE" sz="2300" dirty="0"/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2574940966"/>
                  </a:ext>
                </a:extLst>
              </a:tr>
              <a:tr h="795068">
                <a:tc>
                  <a:txBody>
                    <a:bodyPr/>
                    <a:lstStyle/>
                    <a:p>
                      <a:r>
                        <a:rPr lang="et-EE" sz="2400" dirty="0"/>
                        <a:t>Elektrivarustus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Avariivalgustus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Statsionaarne valgustus, avariivalgustus ja pistikupesad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2877288430"/>
                  </a:ext>
                </a:extLst>
              </a:tr>
              <a:tr h="795068">
                <a:tc>
                  <a:txBody>
                    <a:bodyPr/>
                    <a:lstStyle/>
                    <a:p>
                      <a:r>
                        <a:rPr lang="et-EE" sz="2300" dirty="0"/>
                        <a:t>Joogivesi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Joogivee kraan kas varjendis või vahetus läheduses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Joogivee kraan varjendis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08904480"/>
                  </a:ext>
                </a:extLst>
              </a:tr>
              <a:tr h="795068">
                <a:tc>
                  <a:txBody>
                    <a:bodyPr/>
                    <a:lstStyle/>
                    <a:p>
                      <a:r>
                        <a:rPr lang="et-EE" sz="2300" dirty="0"/>
                        <a:t>Esmaabi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Esmaabi andmise võimalus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300" dirty="0"/>
                        <a:t>Eraldi esmaabi ruum 10% varjendi pinnast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975111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33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61942" y="-283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maksumus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4919" y="1139649"/>
            <a:ext cx="7961069" cy="4190103"/>
          </a:xfrm>
        </p:spPr>
        <p:txBody>
          <a:bodyPr>
            <a:noAutofit/>
          </a:bodyPr>
          <a:lstStyle/>
          <a:p>
            <a:pPr algn="just"/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Varjendi rajamise kohustus </a:t>
            </a:r>
            <a:r>
              <a:rPr lang="et-EE" sz="2408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lisab ehitushinnale keskmiselt 1-2% </a:t>
            </a: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(Soome kogemus*)</a:t>
            </a:r>
          </a:p>
          <a:p>
            <a:pPr lvl="1" algn="just"/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Kortermaja netopinnast 2% tuleb teha tugevama konstruktsiooniga</a:t>
            </a:r>
          </a:p>
          <a:p>
            <a:pPr algn="just"/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Mida suurem varjend rajada, seda soodsam on hind ruutmeetri kohta</a:t>
            </a:r>
          </a:p>
          <a:p>
            <a:pPr lvl="1" algn="just"/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Hind on vahemikus 1600-3200 EUR/m</a:t>
            </a:r>
            <a:r>
              <a:rPr lang="et-EE" sz="2007" baseline="300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C4B589-5EE7-5245-7ADC-1EFE15A8C8BF}"/>
              </a:ext>
            </a:extLst>
          </p:cNvPr>
          <p:cNvGraphicFramePr>
            <a:graphicFrameLocks noGrp="1"/>
          </p:cNvGraphicFramePr>
          <p:nvPr/>
        </p:nvGraphicFramePr>
        <p:xfrm>
          <a:off x="1761410" y="3645729"/>
          <a:ext cx="4912536" cy="2932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135">
                  <a:extLst>
                    <a:ext uri="{9D8B030D-6E8A-4147-A177-3AD203B41FA5}">
                      <a16:colId xmlns:a16="http://schemas.microsoft.com/office/drawing/2014/main" val="521185220"/>
                    </a:ext>
                  </a:extLst>
                </a:gridCol>
                <a:gridCol w="1410003">
                  <a:extLst>
                    <a:ext uri="{9D8B030D-6E8A-4147-A177-3AD203B41FA5}">
                      <a16:colId xmlns:a16="http://schemas.microsoft.com/office/drawing/2014/main" val="4198458811"/>
                    </a:ext>
                  </a:extLst>
                </a:gridCol>
                <a:gridCol w="2227398">
                  <a:extLst>
                    <a:ext uri="{9D8B030D-6E8A-4147-A177-3AD203B41FA5}">
                      <a16:colId xmlns:a16="http://schemas.microsoft.com/office/drawing/2014/main" val="2722692293"/>
                    </a:ext>
                  </a:extLst>
                </a:gridCol>
              </a:tblGrid>
              <a:tr h="3629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500" b="1" u="none" strike="noStrike" dirty="0">
                          <a:effectLst/>
                        </a:rPr>
                        <a:t>Erineva </a:t>
                      </a:r>
                      <a:r>
                        <a:rPr lang="fi-FI" sz="1500" b="1" u="none" strike="noStrike" dirty="0" err="1">
                          <a:effectLst/>
                        </a:rPr>
                        <a:t>suurusega</a:t>
                      </a:r>
                      <a:r>
                        <a:rPr lang="fi-FI" sz="1500" b="1" u="none" strike="noStrike" dirty="0">
                          <a:effectLst/>
                        </a:rPr>
                        <a:t> S1-klassi </a:t>
                      </a:r>
                      <a:r>
                        <a:rPr lang="fi-FI" sz="1500" b="1" u="none" strike="noStrike" dirty="0" err="1">
                          <a:effectLst/>
                        </a:rPr>
                        <a:t>varjendi</a:t>
                      </a:r>
                      <a:r>
                        <a:rPr lang="fi-FI" sz="1500" b="1" u="none" strike="noStrike" dirty="0">
                          <a:effectLst/>
                        </a:rPr>
                        <a:t> </a:t>
                      </a:r>
                      <a:r>
                        <a:rPr lang="fi-FI" sz="1500" b="1" u="none" strike="noStrike" dirty="0" err="1">
                          <a:effectLst/>
                        </a:rPr>
                        <a:t>maksumus</a:t>
                      </a:r>
                      <a:endParaRPr lang="fi-FI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55917"/>
                  </a:ext>
                </a:extLst>
              </a:tr>
              <a:tr h="503941"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u="none" strike="noStrike" dirty="0">
                          <a:effectLst/>
                        </a:rPr>
                        <a:t>Pindala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1" u="none" strike="noStrike" dirty="0">
                          <a:effectLst/>
                        </a:rPr>
                        <a:t>EUR/m</a:t>
                      </a:r>
                      <a:r>
                        <a:rPr lang="et-EE" sz="1500" b="1" u="none" strike="noStrike" baseline="30000" dirty="0">
                          <a:effectLst/>
                        </a:rPr>
                        <a:t>2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u="none" strike="noStrike" dirty="0">
                          <a:effectLst/>
                        </a:rPr>
                        <a:t>Varjendi maksumus (sh KM)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b"/>
                </a:tc>
                <a:extLst>
                  <a:ext uri="{0D108BD9-81ED-4DB2-BD59-A6C34878D82A}">
                    <a16:rowId xmlns:a16="http://schemas.microsoft.com/office/drawing/2014/main" val="2474048332"/>
                  </a:ext>
                </a:extLst>
              </a:tr>
              <a:tr h="41304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>
                          <a:effectLst/>
                        </a:rPr>
                        <a:t>20 m</a:t>
                      </a:r>
                      <a:r>
                        <a:rPr lang="et-EE" sz="1500" u="none" strike="noStrike" baseline="30000">
                          <a:effectLst/>
                        </a:rPr>
                        <a:t>2</a:t>
                      </a:r>
                      <a:endParaRPr lang="et-E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b="1" u="none" strike="noStrike" dirty="0">
                          <a:effectLst/>
                        </a:rPr>
                        <a:t>3199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78062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543284085"/>
                  </a:ext>
                </a:extLst>
              </a:tr>
              <a:tr h="41304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>
                          <a:effectLst/>
                        </a:rPr>
                        <a:t>45 m</a:t>
                      </a:r>
                      <a:r>
                        <a:rPr lang="et-EE" sz="1500" u="none" strike="noStrike" baseline="30000">
                          <a:effectLst/>
                        </a:rPr>
                        <a:t>2</a:t>
                      </a:r>
                      <a:endParaRPr lang="et-E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b="1" u="none" strike="noStrike" dirty="0">
                          <a:effectLst/>
                        </a:rPr>
                        <a:t>2097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115125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219934587"/>
                  </a:ext>
                </a:extLst>
              </a:tr>
              <a:tr h="41304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>
                          <a:effectLst/>
                        </a:rPr>
                        <a:t>66 m</a:t>
                      </a:r>
                      <a:r>
                        <a:rPr lang="et-EE" sz="1500" u="none" strike="noStrike" baseline="30000">
                          <a:effectLst/>
                        </a:rPr>
                        <a:t>2</a:t>
                      </a:r>
                      <a:endParaRPr lang="et-E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b="1" u="none" strike="noStrike" dirty="0">
                          <a:effectLst/>
                        </a:rPr>
                        <a:t>1946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156692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2013128676"/>
                  </a:ext>
                </a:extLst>
              </a:tr>
              <a:tr h="41304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90 m</a:t>
                      </a:r>
                      <a:r>
                        <a:rPr lang="et-EE" sz="1500" u="none" strike="noStrike" baseline="30000" dirty="0">
                          <a:effectLst/>
                        </a:rPr>
                        <a:t>2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b="1" u="none" strike="noStrike" dirty="0">
                          <a:effectLst/>
                        </a:rPr>
                        <a:t>1791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196652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1062777630"/>
                  </a:ext>
                </a:extLst>
              </a:tr>
              <a:tr h="413043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>
                          <a:effectLst/>
                        </a:rPr>
                        <a:t>135 m</a:t>
                      </a:r>
                      <a:r>
                        <a:rPr lang="et-EE" sz="1500" u="none" strike="noStrike" baseline="30000">
                          <a:effectLst/>
                        </a:rPr>
                        <a:t>2</a:t>
                      </a:r>
                      <a:endParaRPr lang="et-E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b="1" u="none" strike="noStrike" dirty="0">
                          <a:effectLst/>
                        </a:rPr>
                        <a:t>1603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00" u="none" strike="noStrike" dirty="0">
                          <a:effectLst/>
                        </a:rPr>
                        <a:t>264014</a:t>
                      </a:r>
                      <a:endParaRPr lang="et-E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5" marR="7645" marT="7645" marB="0" anchor="ctr"/>
                </a:tc>
                <a:extLst>
                  <a:ext uri="{0D108BD9-81ED-4DB2-BD59-A6C34878D82A}">
                    <a16:rowId xmlns:a16="http://schemas.microsoft.com/office/drawing/2014/main" val="306323843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7126F88-B573-D02C-C21A-22F11B78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93" y="655736"/>
            <a:ext cx="3674229" cy="514822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81C27B-2BC9-576F-B12A-0B9C0DE3412D}"/>
              </a:ext>
            </a:extLst>
          </p:cNvPr>
          <p:cNvSpPr txBox="1">
            <a:spLocks/>
          </p:cNvSpPr>
          <p:nvPr/>
        </p:nvSpPr>
        <p:spPr>
          <a:xfrm>
            <a:off x="7896217" y="5980737"/>
            <a:ext cx="4295784" cy="443056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t-EE" sz="1605" i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t-EE" sz="1605" i="1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Tutkimustyö</a:t>
            </a:r>
            <a:r>
              <a:rPr lang="et-EE" sz="1605" i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„S1-luokan </a:t>
            </a:r>
            <a:r>
              <a:rPr lang="et-EE" sz="1605" i="1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väestönsuojien</a:t>
            </a:r>
            <a:r>
              <a:rPr lang="et-EE" sz="1605" i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5" i="1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rakentamiskustannukset</a:t>
            </a:r>
            <a:r>
              <a:rPr lang="et-EE" sz="1605" i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2020</a:t>
            </a:r>
          </a:p>
        </p:txBody>
      </p:sp>
    </p:spTree>
    <p:extLst>
      <p:ext uri="{BB962C8B-B14F-4D97-AF65-F5344CB8AC3E}">
        <p14:creationId xmlns:p14="http://schemas.microsoft.com/office/powerpoint/2010/main" val="237006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22249" y="-2837"/>
            <a:ext cx="11094763" cy="1142486"/>
          </a:xfrm>
        </p:spPr>
        <p:txBody>
          <a:bodyPr>
            <a:normAutofit fontScale="90000"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Olemasolevad hooned ja varjumiskoha nõue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1033" y="1139649"/>
            <a:ext cx="7224317" cy="5088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Olemasolevad hooned, mis on vastavalt üle 1200, 1500 või 10000 m</a:t>
            </a:r>
            <a:r>
              <a:rPr lang="et-EE" sz="2809" b="1" baseline="300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047" indent="-516047" algn="just">
              <a:buFont typeface="+mj-lt"/>
              <a:buAutoNum type="arabicPeriod"/>
            </a:pPr>
            <a:r>
              <a:rPr lang="et-EE" sz="2408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Hinnata varjumise võimalusi</a:t>
            </a: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olemasolevas hoones</a:t>
            </a:r>
          </a:p>
          <a:p>
            <a:pPr marL="516047" indent="-516047" algn="just">
              <a:buFont typeface="+mj-lt"/>
              <a:buAutoNum type="arabicPeriod"/>
            </a:pPr>
            <a:r>
              <a:rPr lang="et-EE" sz="2408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Koostada varjumisplaan </a:t>
            </a: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varjumiseks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valmistumi</a:t>
            </a:r>
            <a:r>
              <a:rPr lang="et-EE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hooldus,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varjumise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korraldus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varjumiskindluse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suurendamise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võimalus</a:t>
            </a:r>
            <a:r>
              <a:rPr lang="et-EE" sz="2408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fi-FI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t-EE" sz="2408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6047" indent="-516047" algn="just">
              <a:buFont typeface="+mj-lt"/>
              <a:buAutoNum type="arabicPeriod"/>
            </a:pPr>
            <a:r>
              <a:rPr lang="et-EE" sz="2408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Tagada minimaalsel tasemel varjumisvõimekus</a:t>
            </a:r>
          </a:p>
          <a:p>
            <a:pPr marL="516047" indent="-516047" algn="just">
              <a:buFont typeface="+mj-lt"/>
              <a:buAutoNum type="arabicPeriod"/>
            </a:pP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Vastutavad ise varjumiskindluse suurendamise eest</a:t>
            </a:r>
          </a:p>
          <a:p>
            <a:pPr marL="516047" indent="-516047" algn="just">
              <a:buFont typeface="+mj-lt"/>
              <a:buAutoNum type="arabicPeriod"/>
            </a:pPr>
            <a:r>
              <a:rPr lang="et-EE" sz="2408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Varjumisvõimaluste puudumisel:</a:t>
            </a:r>
          </a:p>
          <a:p>
            <a:pPr marL="1049348" lvl="1" indent="-516047" algn="just"/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Teha kindlaks lähim võimalus varjumiseks,</a:t>
            </a:r>
          </a:p>
          <a:p>
            <a:pPr marL="1049348" lvl="1" indent="-516047" algn="just"/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Kooli või lasteaia jms kasutust saab </a:t>
            </a:r>
            <a:r>
              <a:rPr lang="et-EE" sz="2007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riigikaitselises</a:t>
            </a:r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kriisis piirata</a:t>
            </a:r>
          </a:p>
          <a:p>
            <a:pPr marL="1049348" lvl="1" indent="-516047" algn="just"/>
            <a:r>
              <a:rPr lang="et-EE" sz="20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Eluhoonetele antakse soovitus evakueeruda, sest hoone ei taga esmast kaitset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B70B7-64A1-8D17-7524-E3A3FC82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593" y="1488444"/>
            <a:ext cx="4334591" cy="43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51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99BFB-CAD5-53FD-53E8-AB06ACDAA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15C00B0-BF41-32D8-0562-2DC751C6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33" y="6384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Varjumiskoha nõuded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CD78B1B-9029-553C-F2A4-F549A76E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76" y="1261706"/>
            <a:ext cx="10547502" cy="5088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Varjumiskoht peab vastama järgmistele tingimustele:</a:t>
            </a:r>
          </a:p>
          <a:p>
            <a:pPr marL="1068195" lvl="1" indent="-458709" algn="just">
              <a:buFont typeface="+mj-lt"/>
              <a:buAutoNum type="arabicPeriod"/>
            </a:pPr>
            <a:r>
              <a:rPr lang="et-EE" sz="2207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Korrastatud ja tugevate seintega ruum</a:t>
            </a:r>
            <a:r>
              <a:rPr lang="et-EE" sz="22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millel:</a:t>
            </a:r>
          </a:p>
          <a:p>
            <a:pPr lvl="2" algn="just"/>
            <a:r>
              <a:rPr lang="et-EE" sz="1906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 ole aknaid </a:t>
            </a:r>
            <a:r>
              <a:rPr lang="et-EE" sz="1906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või</a:t>
            </a:r>
          </a:p>
          <a:p>
            <a:pPr lvl="2" algn="just"/>
            <a:r>
              <a:rPr lang="et-EE" sz="1906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t-EE" sz="1906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võimalus aknad kinni katta </a:t>
            </a:r>
            <a:r>
              <a:rPr lang="et-EE" sz="1906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(liivakotid vms)</a:t>
            </a:r>
          </a:p>
          <a:p>
            <a:pPr marL="1068195" lvl="1" indent="-458709" algn="just">
              <a:buFont typeface="+mj-lt"/>
              <a:buAutoNum type="arabicPeriod"/>
            </a:pPr>
            <a:r>
              <a:rPr lang="et-EE" sz="2207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Tagatud on piisav õhuvahetus</a:t>
            </a:r>
          </a:p>
          <a:p>
            <a:pPr marL="1068195" lvl="1" indent="-458709" algn="just">
              <a:buFont typeface="+mj-lt"/>
              <a:buAutoNum type="arabicPeriod"/>
            </a:pPr>
            <a:r>
              <a:rPr lang="et-EE" sz="2207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Varuväljapääs</a:t>
            </a:r>
          </a:p>
          <a:p>
            <a:pPr marL="1068195" lvl="1" indent="-458709" algn="just">
              <a:buFont typeface="+mj-lt"/>
              <a:buAutoNum type="arabicPeriod"/>
            </a:pPr>
            <a:r>
              <a:rPr lang="et-EE" sz="2207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 tohi rajada soojasõlme või muude tehnovõrkudega samasse ruumi</a:t>
            </a:r>
          </a:p>
          <a:p>
            <a:pPr algn="just"/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t-EE" sz="2408" dirty="0">
                <a:solidFill>
                  <a:schemeClr val="accent1"/>
                </a:solidFill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https://www.rescue.ee/et/juhend/elanikkonnakaitse/varjumine</a:t>
            </a:r>
            <a:endParaRPr lang="et-EE" sz="2408" dirty="0">
              <a:solidFill>
                <a:schemeClr val="accent1"/>
              </a:solidFill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60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C46C-FC98-71CD-5BFD-05606B87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AD877C1-F8B1-72BC-AA42-DE91B526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90" y="222119"/>
            <a:ext cx="9582826" cy="547670"/>
          </a:xfrm>
        </p:spPr>
        <p:txBody>
          <a:bodyPr>
            <a:noAutofit/>
          </a:bodyPr>
          <a:lstStyle/>
          <a:p>
            <a:r>
              <a:rPr lang="et-EE" altLang="et-EE" sz="3612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kaitsetase on kõrgem kui varjumiskohal</a:t>
            </a:r>
            <a:endParaRPr lang="en-GB" altLang="et-EE" sz="3612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CA6B8-1AB5-32F9-A21F-7853FF968AF1}"/>
              </a:ext>
            </a:extLst>
          </p:cNvPr>
          <p:cNvSpPr txBox="1">
            <a:spLocks/>
          </p:cNvSpPr>
          <p:nvPr/>
        </p:nvSpPr>
        <p:spPr>
          <a:xfrm>
            <a:off x="316547" y="828247"/>
            <a:ext cx="11370164" cy="1423645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734B68-2F29-4EFC-298E-D8EFC2BF2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5627" y="952057"/>
          <a:ext cx="10972003" cy="523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835">
                  <a:extLst>
                    <a:ext uri="{9D8B030D-6E8A-4147-A177-3AD203B41FA5}">
                      <a16:colId xmlns:a16="http://schemas.microsoft.com/office/drawing/2014/main" val="1910872945"/>
                    </a:ext>
                  </a:extLst>
                </a:gridCol>
                <a:gridCol w="3178699">
                  <a:extLst>
                    <a:ext uri="{9D8B030D-6E8A-4147-A177-3AD203B41FA5}">
                      <a16:colId xmlns:a16="http://schemas.microsoft.com/office/drawing/2014/main" val="290302643"/>
                    </a:ext>
                  </a:extLst>
                </a:gridCol>
                <a:gridCol w="4452469">
                  <a:extLst>
                    <a:ext uri="{9D8B030D-6E8A-4147-A177-3AD203B41FA5}">
                      <a16:colId xmlns:a16="http://schemas.microsoft.com/office/drawing/2014/main" val="341023399"/>
                    </a:ext>
                  </a:extLst>
                </a:gridCol>
              </a:tblGrid>
              <a:tr h="372051">
                <a:tc>
                  <a:txBody>
                    <a:bodyPr/>
                    <a:lstStyle/>
                    <a:p>
                      <a:r>
                        <a:rPr lang="et-EE" sz="1800" dirty="0"/>
                        <a:t>Nõue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Varjend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Varjumiskoht (miinimumnõuded)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1949928253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Konstruktsioon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r>
                        <a:rPr lang="et-EE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r>
                        <a:rPr lang="et-E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t-EE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soovitavalt kiviseinad</a:t>
                      </a:r>
                      <a:endParaRPr lang="et-EE" sz="1600" b="0" i="1" dirty="0"/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2484362885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Koormustaluvus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631762202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Varuväljapääs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pPr marL="0" marR="0" lvl="0" indent="0" algn="l" defTabSz="1214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r>
                        <a:rPr lang="et-EE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t-EE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varuväljapääs teisest uksest või aknast</a:t>
                      </a:r>
                      <a:endParaRPr lang="et-EE" sz="1600" b="0" i="1" dirty="0"/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227468654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Ventilatsioon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r>
                        <a:rPr lang="et-EE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t-EE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piisav õhuvahetus</a:t>
                      </a:r>
                      <a:endParaRPr lang="et-EE" sz="1600" i="1" dirty="0"/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28963294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Hermeetilisus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2898095379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Varisemiskindlus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163329641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Elektrivarustus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3401277719"/>
                  </a:ext>
                </a:extLst>
              </a:tr>
              <a:tr h="458693">
                <a:tc>
                  <a:txBody>
                    <a:bodyPr/>
                    <a:lstStyle/>
                    <a:p>
                      <a:r>
                        <a:rPr lang="et-EE" sz="2200" dirty="0"/>
                        <a:t>Hügieen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1293950840"/>
                  </a:ext>
                </a:extLst>
              </a:tr>
              <a:tr h="764489">
                <a:tc>
                  <a:txBody>
                    <a:bodyPr/>
                    <a:lstStyle/>
                    <a:p>
                      <a:r>
                        <a:rPr lang="et-EE" sz="2200" dirty="0"/>
                        <a:t>Saastunud välisõhu filtreerimine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pPr marL="0" marR="0" lvl="0" indent="0" algn="l" defTabSz="12149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۷</a:t>
                      </a:r>
                      <a:endParaRPr lang="et-EE" sz="1800" dirty="0"/>
                    </a:p>
                    <a:p>
                      <a:endParaRPr lang="et-EE" sz="1800" dirty="0"/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-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155749513"/>
                  </a:ext>
                </a:extLst>
              </a:tr>
              <a:tr h="428114">
                <a:tc>
                  <a:txBody>
                    <a:bodyPr/>
                    <a:lstStyle/>
                    <a:p>
                      <a:r>
                        <a:rPr lang="et-EE" sz="2200" dirty="0"/>
                        <a:t>Viibimise aeg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Pikaajaline (päevades)</a:t>
                      </a:r>
                    </a:p>
                  </a:txBody>
                  <a:tcPr marL="91739" marR="91739" marT="45869" marB="45869"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Lühiajaline (tundides)</a:t>
                      </a:r>
                    </a:p>
                  </a:txBody>
                  <a:tcPr marL="91739" marR="91739" marT="45869" marB="45869"/>
                </a:tc>
                <a:extLst>
                  <a:ext uri="{0D108BD9-81ED-4DB2-BD59-A6C34878D82A}">
                    <a16:rowId xmlns:a16="http://schemas.microsoft.com/office/drawing/2014/main" val="4068984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09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77239" y="61225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Edasised tegevused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276" y="1333948"/>
            <a:ext cx="10547502" cy="4894485"/>
          </a:xfrm>
        </p:spPr>
        <p:txBody>
          <a:bodyPr>
            <a:noAutofit/>
          </a:bodyPr>
          <a:lstStyle/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Täiendav arutelu Vabariigi Valitsuses</a:t>
            </a:r>
          </a:p>
          <a:p>
            <a:pPr lvl="1" algn="just"/>
            <a:r>
              <a:rPr lang="et-EE" sz="22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Analüüsime täiendavalt eelnõu jõustumist ja rakendamist</a:t>
            </a:r>
          </a:p>
          <a:p>
            <a:pPr lvl="1" algn="just"/>
            <a:r>
              <a:rPr lang="et-EE" sz="2207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Soodustavad meetmed varjendite kiiremaks rajamiseks (KredEx jm)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Täiendatud varjumise põhimõtete tutvustamine VV-</a:t>
            </a:r>
            <a:r>
              <a:rPr lang="et-EE" sz="2809" dirty="0" err="1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(juuni 2024)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Eelnõu kooskõlastamisele saatmine (suvi 2024)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Tehniliste nõuete koostamine (nov 2024)</a:t>
            </a:r>
          </a:p>
        </p:txBody>
      </p:sp>
    </p:spTree>
    <p:extLst>
      <p:ext uri="{BB962C8B-B14F-4D97-AF65-F5344CB8AC3E}">
        <p14:creationId xmlns:p14="http://schemas.microsoft.com/office/powerpoint/2010/main" val="509575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586CF8D-C5B2-4DEE-9A94-3DEEBAA86658}"/>
              </a:ext>
            </a:extLst>
          </p:cNvPr>
          <p:cNvSpPr txBox="1">
            <a:spLocks/>
          </p:cNvSpPr>
          <p:nvPr/>
        </p:nvSpPr>
        <p:spPr bwMode="auto">
          <a:xfrm>
            <a:off x="769805" y="5855096"/>
            <a:ext cx="10358537" cy="7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023" eaLnBrk="0" fontAlgn="base" hangingPunct="0">
              <a:spcAft>
                <a:spcPct val="0"/>
              </a:spcAft>
              <a:buNone/>
              <a:defRPr/>
            </a:pPr>
            <a:endParaRPr lang="et-EE" altLang="et-EE" sz="2199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7FCFC00-202C-4E88-82ED-1689E40D8D4B}"/>
              </a:ext>
            </a:extLst>
          </p:cNvPr>
          <p:cNvSpPr txBox="1">
            <a:spLocks/>
          </p:cNvSpPr>
          <p:nvPr/>
        </p:nvSpPr>
        <p:spPr>
          <a:xfrm>
            <a:off x="769806" y="5711430"/>
            <a:ext cx="7012842" cy="5239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023">
              <a:buNone/>
              <a:defRPr/>
            </a:pPr>
            <a:endParaRPr lang="et-EE" sz="23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E00CBC-4B07-4EF7-AB14-26F86B2C29B6}"/>
              </a:ext>
            </a:extLst>
          </p:cNvPr>
          <p:cNvSpPr txBox="1">
            <a:spLocks/>
          </p:cNvSpPr>
          <p:nvPr/>
        </p:nvSpPr>
        <p:spPr>
          <a:xfrm>
            <a:off x="769806" y="5281402"/>
            <a:ext cx="6981633" cy="2879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023">
              <a:buNone/>
              <a:defRPr/>
            </a:pPr>
            <a:endParaRPr lang="et-EE" sz="3199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2C369C-9F3B-4CC0-952E-2E73651DB299}"/>
              </a:ext>
            </a:extLst>
          </p:cNvPr>
          <p:cNvGrpSpPr/>
          <p:nvPr/>
        </p:nvGrpSpPr>
        <p:grpSpPr>
          <a:xfrm>
            <a:off x="2743" y="1347118"/>
            <a:ext cx="12186514" cy="5522465"/>
            <a:chOff x="0" y="1333049"/>
            <a:chExt cx="12192000" cy="552495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AEBFB05-1D33-4202-B2E1-8FDEFAA72D9D}"/>
                </a:ext>
              </a:extLst>
            </p:cNvPr>
            <p:cNvGrpSpPr/>
            <p:nvPr/>
          </p:nvGrpSpPr>
          <p:grpSpPr>
            <a:xfrm>
              <a:off x="0" y="1333049"/>
              <a:ext cx="12192000" cy="5524951"/>
              <a:chOff x="-3788780" y="-1107505"/>
              <a:chExt cx="12192000" cy="5524951"/>
            </a:xfrm>
          </p:grpSpPr>
          <p:pic>
            <p:nvPicPr>
              <p:cNvPr id="8194" name="Picture 3">
                <a:extLst>
                  <a:ext uri="{FF2B5EF4-FFF2-40B4-BE49-F238E27FC236}">
                    <a16:creationId xmlns:a16="http://schemas.microsoft.com/office/drawing/2014/main" id="{2C22492E-F591-47FB-9795-B472F992F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908" y="-1107505"/>
                <a:ext cx="7834312" cy="5524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6" name="Picture 11">
                <a:extLst>
                  <a:ext uri="{FF2B5EF4-FFF2-40B4-BE49-F238E27FC236}">
                    <a16:creationId xmlns:a16="http://schemas.microsoft.com/office/drawing/2014/main" id="{4D89D187-602E-45C5-A43A-C34C9AB87D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535" b="62317"/>
              <a:stretch>
                <a:fillRect/>
              </a:stretch>
            </p:blipFill>
            <p:spPr bwMode="auto">
              <a:xfrm>
                <a:off x="-3788780" y="-1107504"/>
                <a:ext cx="7630291" cy="550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195" name="Picture 5">
              <a:extLst>
                <a:ext uri="{FF2B5EF4-FFF2-40B4-BE49-F238E27FC236}">
                  <a16:creationId xmlns:a16="http://schemas.microsoft.com/office/drawing/2014/main" id="{49464AE3-ACCC-47EC-97BE-4F19992F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35" b="62317"/>
            <a:stretch>
              <a:fillRect/>
            </a:stretch>
          </p:blipFill>
          <p:spPr bwMode="auto">
            <a:xfrm>
              <a:off x="4727575" y="4221163"/>
              <a:ext cx="3170238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C9020C7-07E5-46CE-9446-849FA8A82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07" y="2287661"/>
            <a:ext cx="6865313" cy="1079634"/>
          </a:xfrm>
        </p:spPr>
        <p:txBody>
          <a:bodyPr>
            <a:normAutofit/>
          </a:bodyPr>
          <a:lstStyle/>
          <a:p>
            <a:pPr algn="l"/>
            <a:r>
              <a:rPr lang="et-EE" sz="4800" b="1" dirty="0">
                <a:solidFill>
                  <a:schemeClr val="bg1"/>
                </a:solidFill>
                <a:latin typeface="Arial Nova Cond" panose="020B0506020202020204" pitchFamily="34" charset="0"/>
                <a:ea typeface="Roboto" panose="02000000000000000000" pitchFamily="2" charset="0"/>
              </a:rPr>
              <a:t>Tänan</a:t>
            </a:r>
            <a:r>
              <a:rPr lang="et-EE" sz="48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!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C354889-D36B-4BF2-BD8F-AA2B1DA5CEF4}"/>
              </a:ext>
            </a:extLst>
          </p:cNvPr>
          <p:cNvSpPr txBox="1">
            <a:spLocks/>
          </p:cNvSpPr>
          <p:nvPr/>
        </p:nvSpPr>
        <p:spPr>
          <a:xfrm>
            <a:off x="781669" y="5054117"/>
            <a:ext cx="6981633" cy="12235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023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t-EE" sz="2000" dirty="0">
                <a:solidFill>
                  <a:prstClr val="white"/>
                </a:solidFill>
                <a:latin typeface="Calibri"/>
              </a:rPr>
              <a:t>Priit Laaniste</a:t>
            </a:r>
          </a:p>
          <a:p>
            <a:pPr marL="0" indent="0" defTabSz="914023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t-EE" sz="2000">
                <a:solidFill>
                  <a:prstClr val="white"/>
                </a:solidFill>
                <a:latin typeface="Calibri"/>
              </a:rPr>
              <a:t>Siseministeerium</a:t>
            </a:r>
            <a:endParaRPr lang="et-EE" sz="2000" dirty="0">
              <a:solidFill>
                <a:prstClr val="white"/>
              </a:solidFill>
              <a:latin typeface="Calibri"/>
            </a:endParaRPr>
          </a:p>
          <a:p>
            <a:pPr marL="0" indent="0" defTabSz="914023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t-EE" sz="2000" dirty="0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priit.laaniste@siseministeerium.ee</a:t>
            </a:r>
          </a:p>
          <a:p>
            <a:pPr marL="0" indent="0" defTabSz="914023">
              <a:buNone/>
              <a:defRPr/>
            </a:pPr>
            <a:endParaRPr lang="et-EE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04945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4695-D148-3A46-F05F-3325E154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r>
              <a:rPr lang="et-EE" altLang="et-EE" sz="4415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Varjumise nõuete ajakava</a:t>
            </a:r>
            <a:endParaRPr lang="et-E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E35B8D-2C8A-624C-80FE-27EC5900F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353927"/>
              </p:ext>
            </p:extLst>
          </p:nvPr>
        </p:nvGraphicFramePr>
        <p:xfrm>
          <a:off x="840567" y="1826346"/>
          <a:ext cx="10510868" cy="434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6DDE1C-D2D6-DAFB-F47E-978EA78E964B}"/>
              </a:ext>
            </a:extLst>
          </p:cNvPr>
          <p:cNvSpPr txBox="1"/>
          <p:nvPr/>
        </p:nvSpPr>
        <p:spPr>
          <a:xfrm>
            <a:off x="5948022" y="4536668"/>
            <a:ext cx="1349221" cy="147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23">
              <a:defRPr/>
            </a:pPr>
            <a:r>
              <a:rPr lang="et-EE" sz="1799" b="1" dirty="0">
                <a:solidFill>
                  <a:prstClr val="black"/>
                </a:solidFill>
                <a:latin typeface="Calibri" panose="020F0502020204030204"/>
              </a:rPr>
              <a:t>Suvi 2024</a:t>
            </a:r>
          </a:p>
          <a:p>
            <a:pPr defTabSz="914023">
              <a:defRPr/>
            </a:pPr>
            <a:r>
              <a:rPr lang="et-EE" sz="1799" dirty="0">
                <a:solidFill>
                  <a:prstClr val="black"/>
                </a:solidFill>
                <a:latin typeface="Calibri" panose="020F0502020204030204"/>
              </a:rPr>
              <a:t>Seaduse esitamine kooskõlastamiseks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D7AD1-13B4-3960-B21F-CE2EBA7BF0F4}"/>
              </a:ext>
            </a:extLst>
          </p:cNvPr>
          <p:cNvSpPr txBox="1"/>
          <p:nvPr/>
        </p:nvSpPr>
        <p:spPr>
          <a:xfrm>
            <a:off x="7157967" y="1826347"/>
            <a:ext cx="2333461" cy="175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23">
              <a:defRPr/>
            </a:pPr>
            <a:r>
              <a:rPr lang="et-EE" sz="1799" b="1" dirty="0">
                <a:solidFill>
                  <a:prstClr val="black"/>
                </a:solidFill>
                <a:latin typeface="Calibri" panose="020F0502020204030204"/>
              </a:rPr>
              <a:t>Sügis 2024</a:t>
            </a:r>
          </a:p>
          <a:p>
            <a:pPr defTabSz="914023">
              <a:defRPr/>
            </a:pPr>
            <a:r>
              <a:rPr lang="et-EE" sz="1799" dirty="0">
                <a:solidFill>
                  <a:prstClr val="black"/>
                </a:solidFill>
                <a:latin typeface="Calibri" panose="020F0502020204030204"/>
              </a:rPr>
              <a:t>Eelnõu esitamine VV-</a:t>
            </a:r>
            <a:r>
              <a:rPr lang="et-EE" sz="1799" dirty="0" err="1">
                <a:solidFill>
                  <a:prstClr val="black"/>
                </a:solidFill>
                <a:latin typeface="Calibri" panose="020F0502020204030204"/>
              </a:rPr>
              <a:t>le</a:t>
            </a:r>
            <a:r>
              <a:rPr lang="et-EE" sz="1799" dirty="0">
                <a:solidFill>
                  <a:prstClr val="black"/>
                </a:solidFill>
                <a:latin typeface="Calibri" panose="020F0502020204030204"/>
              </a:rPr>
              <a:t> heakskiitmiseks, eelnõu arutelu Riigikogus</a:t>
            </a:r>
          </a:p>
          <a:p>
            <a:pPr defTabSz="914023">
              <a:defRPr/>
            </a:pPr>
            <a:endParaRPr lang="et-EE" sz="1799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B98A8-A4C6-4EAA-4DA3-584476F5993A}"/>
              </a:ext>
            </a:extLst>
          </p:cNvPr>
          <p:cNvSpPr txBox="1"/>
          <p:nvPr/>
        </p:nvSpPr>
        <p:spPr>
          <a:xfrm>
            <a:off x="8428849" y="4567556"/>
            <a:ext cx="3323000" cy="175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23">
              <a:defRPr/>
            </a:pPr>
            <a:r>
              <a:rPr lang="et-EE" sz="1799" b="1" dirty="0">
                <a:solidFill>
                  <a:prstClr val="black"/>
                </a:solidFill>
                <a:latin typeface="Calibri" panose="020F0502020204030204"/>
              </a:rPr>
              <a:t>November 2024</a:t>
            </a:r>
          </a:p>
          <a:p>
            <a:pPr defTabSz="914023">
              <a:defRPr/>
            </a:pPr>
            <a:r>
              <a:rPr lang="et-EE" sz="1799" dirty="0">
                <a:solidFill>
                  <a:prstClr val="black"/>
                </a:solidFill>
                <a:latin typeface="Calibri" panose="020F0502020204030204"/>
              </a:rPr>
              <a:t>Siseministri määruse eelnõu esitamine kooskõlastamiseks „Varjendite ja varjumiskohtade tehnilised nõuded“</a:t>
            </a:r>
          </a:p>
          <a:p>
            <a:pPr defTabSz="914023">
              <a:defRPr/>
            </a:pPr>
            <a:endParaRPr lang="et-EE" sz="1799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45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276" y="8766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 vs varjumiskoht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16547" y="1260507"/>
            <a:ext cx="7441046" cy="48222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26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</a:t>
            </a:r>
          </a:p>
          <a:p>
            <a:pPr marL="0" indent="0" algn="just">
              <a:buNone/>
            </a:pPr>
            <a:r>
              <a:rPr lang="et-EE" sz="26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 on ehitis või selle osa, mis on </a:t>
            </a:r>
            <a:r>
              <a:rPr lang="et-EE" sz="2609" u="sng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ehitatud</a:t>
            </a:r>
            <a:r>
              <a:rPr lang="et-EE" sz="26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varjumiseks ning mille </a:t>
            </a:r>
            <a:r>
              <a:rPr lang="et-EE" sz="2609" u="sng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konstruktsioon vastab kehtestatud nõuetele</a:t>
            </a:r>
            <a:r>
              <a:rPr lang="et-EE" sz="26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Varjend kaitseb inimest tolmu, lööklaine, </a:t>
            </a:r>
            <a:r>
              <a:rPr lang="et-EE" sz="2609" u="sng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plahvatuse ja saastunud välisõhu</a:t>
            </a:r>
            <a:r>
              <a:rPr lang="et-EE" sz="26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 lendava eseme eest. </a:t>
            </a:r>
          </a:p>
          <a:p>
            <a:pPr marL="0" indent="0" algn="just">
              <a:buNone/>
            </a:pPr>
            <a:endParaRPr lang="et-EE" sz="903" b="1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t-EE" sz="26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Varjumiskoht</a:t>
            </a:r>
          </a:p>
          <a:p>
            <a:pPr marL="0" indent="0" algn="just">
              <a:buNone/>
            </a:pPr>
            <a:r>
              <a:rPr lang="et-EE" sz="26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Varjumiskoht on ehitis või selle osa, mis on varjumiseks kohandatud. Varjumiskoha konstruktsioon kaitseb inimest tolmu, lööklaine ja lendava eseme, kuid mitte otsetabamuse  eest (mõeldud lühiajaliseks kasutamiseks).</a:t>
            </a:r>
            <a:endParaRPr lang="et-EE" sz="2609" b="1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FA7C7-F569-D1B5-B164-F108F1DA0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94" y="1107196"/>
            <a:ext cx="4152641" cy="2763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741B1-1ABA-E66F-9CB7-39F644F8E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95" y="4258410"/>
            <a:ext cx="4219998" cy="221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A2769-A026-8BAD-86DD-C75324AD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2DC9DB6-4324-2BAF-5202-8A87BB5D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90" y="222119"/>
            <a:ext cx="10970430" cy="547670"/>
          </a:xfrm>
        </p:spPr>
        <p:txBody>
          <a:bodyPr>
            <a:noAutofit/>
          </a:bodyPr>
          <a:lstStyle/>
          <a:p>
            <a:r>
              <a:rPr lang="et-EE" altLang="et-EE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kaitsetase</a:t>
            </a:r>
            <a:endParaRPr lang="en-GB" altLang="et-EE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3A18-C32D-35DB-1C94-863596A425B9}"/>
              </a:ext>
            </a:extLst>
          </p:cNvPr>
          <p:cNvSpPr txBox="1">
            <a:spLocks/>
          </p:cNvSpPr>
          <p:nvPr/>
        </p:nvSpPr>
        <p:spPr>
          <a:xfrm>
            <a:off x="316547" y="828247"/>
            <a:ext cx="11370164" cy="1423645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611" marR="0" lvl="0" indent="-455611" algn="l" defTabSz="12149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4B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t-EE" sz="280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7ACE7B-548B-D250-2215-66B062A8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3" y="925554"/>
            <a:ext cx="11370164" cy="4190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altLang="et-EE" sz="3200" b="1" dirty="0">
                <a:latin typeface="Arial Nova Cond" panose="020B0506020202020204" pitchFamily="34" charset="0"/>
              </a:rPr>
              <a:t>Ambitsioonitase varjendi nõuete koostamisel</a:t>
            </a:r>
          </a:p>
          <a:p>
            <a:pPr marL="0" indent="0">
              <a:buNone/>
            </a:pPr>
            <a:r>
              <a:rPr lang="et-EE" sz="2600" b="1" dirty="0">
                <a:latin typeface="Arial Nova Cond" panose="020B0506020202020204" pitchFamily="34" charset="0"/>
              </a:rPr>
              <a:t>1. Varjend on mõeldud kasutamiseks sõjaliste ohtude korral: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Kaitseb </a:t>
            </a:r>
            <a:r>
              <a:rPr lang="et-EE" sz="2600" dirty="0" err="1">
                <a:latin typeface="Arial Nova Cond" panose="020B0506020202020204" pitchFamily="34" charset="0"/>
              </a:rPr>
              <a:t>ülerõhu</a:t>
            </a:r>
            <a:r>
              <a:rPr lang="et-EE" sz="2600" dirty="0">
                <a:latin typeface="Arial Nova Cond" panose="020B0506020202020204" pitchFamily="34" charset="0"/>
              </a:rPr>
              <a:t>, lenduvate kildude ja plahvatuse eest (rõhulaine koormus 1 või 2 </a:t>
            </a:r>
            <a:r>
              <a:rPr lang="et-EE" sz="2600" dirty="0" err="1">
                <a:latin typeface="Arial Nova Cond" panose="020B0506020202020204" pitchFamily="34" charset="0"/>
              </a:rPr>
              <a:t>kPa</a:t>
            </a:r>
            <a:r>
              <a:rPr lang="et-EE" sz="2600" dirty="0">
                <a:latin typeface="Arial Nova Cond" panose="020B0506020202020204" pitchFamily="34" charset="0"/>
              </a:rPr>
              <a:t>)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Kaitseb väiksema otsetabamuse korral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Kaitseb saastunud välisõhu ja kiirguse eest (filtreeritud välisõhk, hermeetilisus)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Arvestatud hoone varinguga (talub varingut, varuväljapääs hoonest eemale)</a:t>
            </a:r>
          </a:p>
          <a:p>
            <a:pPr marL="0" indent="0">
              <a:buNone/>
            </a:pPr>
            <a:endParaRPr lang="et-EE" sz="8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et-EE" sz="2600" b="1" dirty="0">
                <a:latin typeface="Arial Nova Cond" panose="020B0506020202020204" pitchFamily="34" charset="0"/>
              </a:rPr>
              <a:t>2. Varjend ei paku piisavat kaitset: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Tuumarelva eest</a:t>
            </a:r>
          </a:p>
          <a:p>
            <a:r>
              <a:rPr lang="et-EE" sz="2600" dirty="0">
                <a:latin typeface="Arial Nova Cond" panose="020B0506020202020204" pitchFamily="34" charset="0"/>
              </a:rPr>
              <a:t>Ei paku piisavat kaitset ballistilise või tiibraketi, lennukipommi vm suure lõhkekeha otsetabamuse eest</a:t>
            </a:r>
          </a:p>
        </p:txBody>
      </p:sp>
    </p:spTree>
    <p:extLst>
      <p:ext uri="{BB962C8B-B14F-4D97-AF65-F5344CB8AC3E}">
        <p14:creationId xmlns:p14="http://schemas.microsoft.com/office/powerpoint/2010/main" val="416508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61942" y="-283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rajamise nõuded 1/3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0313" y="1139649"/>
            <a:ext cx="6562605" cy="48222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Mitteavalik varjend elamutes ja büroohoonetes – uutel hoonetel, mis on üle 1200 m</a:t>
            </a:r>
            <a:r>
              <a:rPr lang="et-EE" sz="2809" b="1" baseline="300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(suletud netopind) 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elamu, majutus- või toitlustushoone, büroohoone, kaubandus- või teenindushoone või meelelahutus, haridus-, tervishoiu- või muu avalik hoone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EHR andmetel on sellist tüüpi hooneid Eestis 16959 (kasutusotstarvet täpsustades u 15000 hoonet)</a:t>
            </a:r>
          </a:p>
          <a:p>
            <a:pPr algn="just"/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 2% ehitise pinnast</a:t>
            </a:r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73E189-2D4F-791C-FB51-87657AFD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78" y="1945405"/>
            <a:ext cx="5085419" cy="32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67112" y="30155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rajamise nõuded 2/3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6608" y="1406191"/>
            <a:ext cx="6357398" cy="55898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Mitteavalik varjend üle 1500 m</a:t>
            </a:r>
            <a:r>
              <a:rPr lang="et-EE" sz="2809" b="1" baseline="300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tööstushoonetes</a:t>
            </a:r>
          </a:p>
          <a:p>
            <a:pPr marL="0" indent="0" algn="just">
              <a:buNone/>
            </a:pPr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EHR andmetel on sellist tüüpi hooneid Eestis 2887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Kasutusotstarvet täpsustades jääb alles ca 1900 hoonet</a:t>
            </a:r>
          </a:p>
          <a:p>
            <a:pPr algn="just"/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 1% ehitise pinnast</a:t>
            </a:r>
          </a:p>
          <a:p>
            <a:pPr algn="just"/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556A8-306A-59A2-EFE0-E6A5F1FB6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59" y="1911893"/>
            <a:ext cx="5565934" cy="371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276" y="87667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 rajamise nõuded 3/3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16547" y="1207513"/>
            <a:ext cx="6357399" cy="48222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t-EE" sz="3010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Avalik varjend – üle </a:t>
            </a:r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10 000 m</a:t>
            </a:r>
            <a:r>
              <a:rPr lang="et-EE" sz="2809" b="1" baseline="30000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avalikud hooned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Hooned, mida külastavad rahvahulgad kaubanduskeskus, hotell, muuseum, kino, lennujaam, raudteejaam, spordihall jms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EHR andmetel on sellist tüüpi hooneid Eestis 815</a:t>
            </a:r>
          </a:p>
          <a:p>
            <a:pPr algn="just"/>
            <a:r>
              <a:rPr lang="et-EE" sz="2809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Kasutusotstarvet ja rahvahulka täpsustades jääb alles ca 150 hoonet</a:t>
            </a:r>
          </a:p>
          <a:p>
            <a:pPr algn="just"/>
            <a:r>
              <a:rPr lang="et-EE" sz="2809" b="1" dirty="0"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varjend 2% ehitise pinnast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4340A-3742-C8DB-7FA5-7323FD8A9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803" y="1643029"/>
            <a:ext cx="5356242" cy="35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0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7407" y="96195"/>
            <a:ext cx="9655069" cy="1142486"/>
          </a:xfrm>
        </p:spPr>
        <p:txBody>
          <a:bodyPr>
            <a:normAutofit/>
          </a:bodyPr>
          <a:lstStyle/>
          <a:p>
            <a:r>
              <a:rPr lang="et-EE" altLang="et-EE" sz="4816" b="1" dirty="0">
                <a:solidFill>
                  <a:srgbClr val="0070C0"/>
                </a:solidFill>
                <a:latin typeface="Arial Nova Cond" panose="020B0506020202020204" pitchFamily="34" charset="0"/>
              </a:rPr>
              <a:t>Varjendite klassid (Soome näide)</a:t>
            </a:r>
            <a:endParaRPr lang="en-GB" altLang="et-EE" sz="4816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FCA7B-EB0F-3CFE-36EF-FA3D57E37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26" y="1461771"/>
            <a:ext cx="7296560" cy="3621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644B0-D525-B2D6-868F-835CB5965309}"/>
              </a:ext>
            </a:extLst>
          </p:cNvPr>
          <p:cNvSpPr txBox="1"/>
          <p:nvPr/>
        </p:nvSpPr>
        <p:spPr>
          <a:xfrm>
            <a:off x="316547" y="1695165"/>
            <a:ext cx="3828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accent1"/>
                </a:solidFill>
              </a:rPr>
              <a:t>S1-klass</a:t>
            </a:r>
          </a:p>
          <a:p>
            <a:r>
              <a:rPr lang="et-EE" sz="1600" dirty="0">
                <a:solidFill>
                  <a:schemeClr val="accent1"/>
                </a:solidFill>
              </a:rPr>
              <a:t>Seinad 30 cm raudbetooni</a:t>
            </a:r>
          </a:p>
          <a:p>
            <a:r>
              <a:rPr lang="et-EE" sz="1600" dirty="0">
                <a:solidFill>
                  <a:schemeClr val="accent1"/>
                </a:solidFill>
              </a:rPr>
              <a:t>20 – 135 m</a:t>
            </a:r>
            <a:r>
              <a:rPr lang="et-EE" sz="1600" baseline="30000" dirty="0">
                <a:solidFill>
                  <a:schemeClr val="accent1"/>
                </a:solidFill>
              </a:rPr>
              <a:t>2</a:t>
            </a:r>
          </a:p>
          <a:p>
            <a:r>
              <a:rPr lang="et-EE" sz="1600" dirty="0">
                <a:solidFill>
                  <a:schemeClr val="accent1"/>
                </a:solidFill>
              </a:rPr>
              <a:t>Talub rõhulaine koormust 1 </a:t>
            </a:r>
            <a:r>
              <a:rPr lang="et-EE" sz="1600" dirty="0" err="1">
                <a:solidFill>
                  <a:schemeClr val="accent1"/>
                </a:solidFill>
              </a:rPr>
              <a:t>bar</a:t>
            </a:r>
            <a:endParaRPr lang="et-EE" sz="16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0B388-D2CF-E188-D453-112B221B171C}"/>
              </a:ext>
            </a:extLst>
          </p:cNvPr>
          <p:cNvSpPr txBox="1"/>
          <p:nvPr/>
        </p:nvSpPr>
        <p:spPr>
          <a:xfrm>
            <a:off x="8552268" y="1778793"/>
            <a:ext cx="3828888" cy="101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505" dirty="0">
                <a:solidFill>
                  <a:schemeClr val="accent1"/>
                </a:solidFill>
              </a:rPr>
              <a:t>S2-klass</a:t>
            </a:r>
          </a:p>
          <a:p>
            <a:r>
              <a:rPr lang="et-EE" sz="1505" dirty="0">
                <a:solidFill>
                  <a:schemeClr val="accent1"/>
                </a:solidFill>
              </a:rPr>
              <a:t>Seinad 40 cm raudbetooni</a:t>
            </a:r>
          </a:p>
          <a:p>
            <a:r>
              <a:rPr lang="et-EE" sz="1505" dirty="0">
                <a:solidFill>
                  <a:schemeClr val="accent1"/>
                </a:solidFill>
              </a:rPr>
              <a:t>135 m</a:t>
            </a:r>
            <a:r>
              <a:rPr lang="et-EE" sz="1505" baseline="30000" dirty="0">
                <a:solidFill>
                  <a:schemeClr val="accent1"/>
                </a:solidFill>
              </a:rPr>
              <a:t>2 </a:t>
            </a:r>
            <a:r>
              <a:rPr lang="et-EE" sz="1505" dirty="0">
                <a:solidFill>
                  <a:schemeClr val="accent1"/>
                </a:solidFill>
              </a:rPr>
              <a:t>- 900 m</a:t>
            </a:r>
            <a:r>
              <a:rPr lang="et-EE" sz="1505" baseline="30000" dirty="0">
                <a:solidFill>
                  <a:schemeClr val="accent1"/>
                </a:solidFill>
              </a:rPr>
              <a:t>2 </a:t>
            </a:r>
          </a:p>
          <a:p>
            <a:r>
              <a:rPr lang="et-EE" sz="1505" dirty="0">
                <a:solidFill>
                  <a:schemeClr val="accent1"/>
                </a:solidFill>
              </a:rPr>
              <a:t>Talub rõhulaine koormust 2 </a:t>
            </a:r>
            <a:r>
              <a:rPr lang="et-EE" sz="1505" dirty="0" err="1">
                <a:solidFill>
                  <a:schemeClr val="accent1"/>
                </a:solidFill>
              </a:rPr>
              <a:t>bar</a:t>
            </a:r>
            <a:endParaRPr lang="et-EE" sz="1505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E7C897-8BF3-C3A7-03DE-8021DF91E44D}"/>
              </a:ext>
            </a:extLst>
          </p:cNvPr>
          <p:cNvSpPr txBox="1"/>
          <p:nvPr/>
        </p:nvSpPr>
        <p:spPr>
          <a:xfrm>
            <a:off x="9120024" y="4151432"/>
            <a:ext cx="2693375" cy="101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505" dirty="0" err="1">
                <a:solidFill>
                  <a:schemeClr val="accent1"/>
                </a:solidFill>
              </a:rPr>
              <a:t>Grantiitkaljuvarjendid</a:t>
            </a:r>
            <a:r>
              <a:rPr lang="et-EE" sz="1505" dirty="0">
                <a:solidFill>
                  <a:schemeClr val="accent1"/>
                </a:solidFill>
              </a:rPr>
              <a:t>, sellisel kujul ei saa Eestisse rajada</a:t>
            </a:r>
          </a:p>
          <a:p>
            <a:r>
              <a:rPr lang="et-EE" sz="1505" dirty="0">
                <a:solidFill>
                  <a:schemeClr val="accent1"/>
                </a:solidFill>
              </a:rPr>
              <a:t>Ei ole käsitleta Eesti uutes nõuetes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13EAB4-6CE6-1EE9-D004-B80804B7E3AE}"/>
              </a:ext>
            </a:extLst>
          </p:cNvPr>
          <p:cNvCxnSpPr/>
          <p:nvPr/>
        </p:nvCxnSpPr>
        <p:spPr>
          <a:xfrm>
            <a:off x="316547" y="2995541"/>
            <a:ext cx="11496853" cy="12552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1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59AE5-0212-8236-3F68-7B23F0DE2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69E5125-64BD-72DA-953A-46D95016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76" y="136090"/>
            <a:ext cx="9582826" cy="547670"/>
          </a:xfrm>
        </p:spPr>
        <p:txBody>
          <a:bodyPr>
            <a:noAutofit/>
          </a:bodyPr>
          <a:lstStyle/>
          <a:p>
            <a:r>
              <a:rPr lang="et-EE" altLang="et-EE" sz="3612" b="1" dirty="0">
                <a:solidFill>
                  <a:srgbClr val="0070C0"/>
                </a:solidFill>
                <a:latin typeface="Arial Nova Cond" panose="020B0506020202020204" pitchFamily="34" charset="0"/>
              </a:rPr>
              <a:t>Soome näide – varjendi tehnilised nõuded 1/2</a:t>
            </a:r>
            <a:endParaRPr lang="en-GB" altLang="et-EE" sz="3612" b="1" dirty="0">
              <a:solidFill>
                <a:srgbClr val="0070C0"/>
              </a:solidFill>
              <a:latin typeface="Arial Nova Con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CB23D-26AA-4653-5E3B-B2D03F7E201A}"/>
              </a:ext>
            </a:extLst>
          </p:cNvPr>
          <p:cNvSpPr txBox="1">
            <a:spLocks/>
          </p:cNvSpPr>
          <p:nvPr/>
        </p:nvSpPr>
        <p:spPr>
          <a:xfrm>
            <a:off x="316547" y="828247"/>
            <a:ext cx="11370164" cy="1423645"/>
          </a:xfrm>
          <a:prstGeom prst="rect">
            <a:avLst/>
          </a:prstGeom>
        </p:spPr>
        <p:txBody>
          <a:bodyPr vert="horz" lIns="121893" tIns="60946" rIns="121893" bIns="60946" rtlCol="0">
            <a:noAutofit/>
          </a:bodyPr>
          <a:lstStyle>
            <a:lvl1pPr marL="455611" indent="-45561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987158" indent="-379676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518704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2126186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733667" indent="-303741" algn="l" defTabSz="1214963" rtl="0" eaLnBrk="1" latinLnBrk="0" hangingPunct="1">
              <a:spcBef>
                <a:spcPct val="20000"/>
              </a:spcBef>
              <a:buClr>
                <a:srgbClr val="0064B9"/>
              </a:buClr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3341149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8631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6112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3594" indent="-303741" algn="l" defTabSz="12149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t-EE" sz="2809" dirty="0">
              <a:latin typeface="Arial Nova Cond" panose="020B0506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8E58F-1C2F-D328-BC25-0439686B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47" y="828246"/>
            <a:ext cx="11370164" cy="5851696"/>
          </a:xfrm>
        </p:spPr>
        <p:txBody>
          <a:bodyPr>
            <a:normAutofit fontScale="40000" lnSpcReduction="20000"/>
          </a:bodyPr>
          <a:lstStyle/>
          <a:p>
            <a:r>
              <a:rPr lang="et-EE" sz="5819" b="1" dirty="0"/>
              <a:t>Ettevalmistusaeg</a:t>
            </a:r>
            <a:r>
              <a:rPr lang="et-EE" sz="5819" dirty="0"/>
              <a:t> varjendi kasutuselevõtuks </a:t>
            </a:r>
            <a:r>
              <a:rPr lang="et-EE" sz="5819" b="1" dirty="0"/>
              <a:t>72h</a:t>
            </a:r>
          </a:p>
          <a:p>
            <a:r>
              <a:rPr lang="et-EE" sz="5819" b="1" dirty="0"/>
              <a:t>Varjendi suurus </a:t>
            </a:r>
            <a:r>
              <a:rPr lang="et-EE" sz="5819" dirty="0"/>
              <a:t>– sõltuvalt hoone tüübist:</a:t>
            </a:r>
          </a:p>
          <a:p>
            <a:pPr lvl="1"/>
            <a:r>
              <a:rPr lang="et-EE" sz="4013" dirty="0"/>
              <a:t>1% või 2% hoone suletud netopinnast või arvutatult kasutajate arvu järgi </a:t>
            </a:r>
            <a:r>
              <a:rPr lang="et-EE" sz="4013" b="1" dirty="0"/>
              <a:t>0,75 m</a:t>
            </a:r>
            <a:r>
              <a:rPr lang="et-EE" sz="4013" b="1" baseline="30000" dirty="0"/>
              <a:t>2</a:t>
            </a:r>
            <a:r>
              <a:rPr lang="et-EE" sz="4013" b="1" dirty="0"/>
              <a:t> </a:t>
            </a:r>
            <a:r>
              <a:rPr lang="et-EE" sz="4013" dirty="0"/>
              <a:t>kasutaja kohta</a:t>
            </a:r>
          </a:p>
          <a:p>
            <a:pPr lvl="1"/>
            <a:r>
              <a:rPr lang="et-EE" sz="4013" dirty="0"/>
              <a:t>Tegelik varjumisala minimaalselt </a:t>
            </a:r>
            <a:r>
              <a:rPr lang="et-EE" sz="4013" b="1" dirty="0"/>
              <a:t>20 m</a:t>
            </a:r>
            <a:r>
              <a:rPr lang="et-EE" sz="4013" b="1" baseline="30000" dirty="0"/>
              <a:t>2 </a:t>
            </a:r>
          </a:p>
          <a:p>
            <a:pPr lvl="1"/>
            <a:r>
              <a:rPr lang="et-EE" sz="4013" dirty="0"/>
              <a:t>Varjendi minimaalse pinna sisse ei loeta eesruumi, tualetti jms</a:t>
            </a:r>
          </a:p>
          <a:p>
            <a:pPr lvl="1"/>
            <a:r>
              <a:rPr lang="et-EE" sz="4013" dirty="0"/>
              <a:t>Ühe S2-klassi varjendi asemel võib rajada kaks või mitu S1-klassi varjendit</a:t>
            </a:r>
          </a:p>
          <a:p>
            <a:pPr lvl="1"/>
            <a:endParaRPr lang="et-EE" sz="1706" dirty="0"/>
          </a:p>
          <a:p>
            <a:r>
              <a:rPr lang="et-EE" sz="5819" b="1" dirty="0"/>
              <a:t>Varjendi kõrgus </a:t>
            </a:r>
            <a:r>
              <a:rPr lang="et-EE" sz="5819" dirty="0"/>
              <a:t>minimaalselt </a:t>
            </a:r>
            <a:r>
              <a:rPr lang="et-EE" sz="5819" b="1" dirty="0"/>
              <a:t>2,3 m</a:t>
            </a:r>
          </a:p>
          <a:p>
            <a:r>
              <a:rPr lang="et-EE" sz="5819" b="1" dirty="0"/>
              <a:t>Nõuded uksele </a:t>
            </a:r>
            <a:r>
              <a:rPr lang="et-EE" sz="5819" dirty="0"/>
              <a:t>– kaitseb lenduvate kildude ja </a:t>
            </a:r>
            <a:r>
              <a:rPr lang="et-EE" sz="5819" dirty="0" err="1"/>
              <a:t>ülerõhu</a:t>
            </a:r>
            <a:r>
              <a:rPr lang="et-EE" sz="5819" dirty="0"/>
              <a:t> eest (õhutihe). Aknaid ei ole.</a:t>
            </a:r>
          </a:p>
          <a:p>
            <a:r>
              <a:rPr lang="et-EE" sz="5819" b="1" dirty="0"/>
              <a:t>Varuväljapääs</a:t>
            </a:r>
            <a:r>
              <a:rPr lang="et-EE" sz="5819" dirty="0"/>
              <a:t> (tunnel), mis võimaldab väljuda ka varingu korral </a:t>
            </a:r>
          </a:p>
          <a:p>
            <a:r>
              <a:rPr lang="et-EE" sz="5819" b="1" dirty="0"/>
              <a:t>Hermeetiline</a:t>
            </a:r>
            <a:r>
              <a:rPr lang="et-EE" sz="5819" dirty="0"/>
              <a:t> – kaitse rõhulaine eest ja varjendis vajalik </a:t>
            </a:r>
            <a:r>
              <a:rPr lang="et-EE" sz="5819" b="1" dirty="0" err="1"/>
              <a:t>ülerõhk</a:t>
            </a:r>
            <a:r>
              <a:rPr lang="et-EE" sz="5819" b="1" dirty="0"/>
              <a:t> 50 </a:t>
            </a:r>
            <a:r>
              <a:rPr lang="et-EE" sz="5819" b="1" dirty="0" err="1"/>
              <a:t>Pa</a:t>
            </a:r>
            <a:endParaRPr lang="et-EE" sz="5819" b="1" dirty="0"/>
          </a:p>
          <a:p>
            <a:r>
              <a:rPr lang="et-EE" sz="5819" b="1" dirty="0"/>
              <a:t>Kaitseb kildude (šrapnellid) eest, talub vibratsiooni ja hoone varingut </a:t>
            </a:r>
          </a:p>
          <a:p>
            <a:r>
              <a:rPr lang="et-EE" sz="5819" b="1" dirty="0"/>
              <a:t>Ventilatsioon – </a:t>
            </a:r>
            <a:r>
              <a:rPr lang="et-EE" sz="5819" dirty="0"/>
              <a:t>piisav õhuvahetus, sh elektrikatkestuse korral ja mürgiste kemikaalide filtreerimine</a:t>
            </a:r>
          </a:p>
          <a:p>
            <a:r>
              <a:rPr lang="et-EE" sz="5819" b="1" dirty="0"/>
              <a:t>Kanalisatsioon – </a:t>
            </a:r>
            <a:r>
              <a:rPr lang="et-EE" sz="5819" dirty="0"/>
              <a:t>võimalus sulgeda kanalisatsioon (uputuste vältimiseks)</a:t>
            </a:r>
            <a:endParaRPr lang="et-EE" sz="5819" b="1" dirty="0"/>
          </a:p>
          <a:p>
            <a:r>
              <a:rPr lang="et-EE" sz="5819" b="1" dirty="0"/>
              <a:t>Sidelahendus</a:t>
            </a:r>
            <a:r>
              <a:rPr lang="et-EE" sz="5819" dirty="0"/>
              <a:t> – peab olema tagatud võimalus telefoniside kasutamiseks</a:t>
            </a:r>
          </a:p>
          <a:p>
            <a:r>
              <a:rPr lang="et-EE" sz="5819" b="1" dirty="0"/>
              <a:t>Hügieen</a:t>
            </a:r>
            <a:r>
              <a:rPr lang="et-EE" sz="5819" dirty="0"/>
              <a:t> – üks kuivkäimla iga 20 m</a:t>
            </a:r>
            <a:r>
              <a:rPr lang="et-EE" sz="5819" baseline="30000" dirty="0"/>
              <a:t>2</a:t>
            </a:r>
            <a:r>
              <a:rPr lang="et-EE" sz="5819" dirty="0"/>
              <a:t> kohta</a:t>
            </a:r>
          </a:p>
          <a:p>
            <a:r>
              <a:rPr lang="et-EE" sz="5819" b="1" dirty="0"/>
              <a:t>Iga-aastane varjendi hooldus</a:t>
            </a:r>
            <a:endParaRPr lang="et-EE" sz="5819" dirty="0"/>
          </a:p>
        </p:txBody>
      </p:sp>
      <p:pic>
        <p:nvPicPr>
          <p:cNvPr id="7" name="Content Placeholder 6">
            <a:hlinkClick r:id="rId3"/>
            <a:extLst>
              <a:ext uri="{FF2B5EF4-FFF2-40B4-BE49-F238E27FC236}">
                <a16:creationId xmlns:a16="http://schemas.microsoft.com/office/drawing/2014/main" id="{D2E1439B-F8D4-372E-4206-FF8A288BF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45" y="1068783"/>
            <a:ext cx="2787309" cy="158935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0CC5998C-C44A-3DA8-1CB5-30DBB0A82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70" y="4994542"/>
            <a:ext cx="2962636" cy="168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1001</Words>
  <Application>Microsoft Office PowerPoint</Application>
  <PresentationFormat>Widescreen</PresentationFormat>
  <Paragraphs>205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Arial Nova Cond</vt:lpstr>
      <vt:lpstr>Arial Nova Light</vt:lpstr>
      <vt:lpstr>Calibri</vt:lpstr>
      <vt:lpstr>Calibri Light</vt:lpstr>
      <vt:lpstr>Office Theme</vt:lpstr>
      <vt:lpstr>Varjumise nõuded</vt:lpstr>
      <vt:lpstr>Varjumise nõuete ajakava</vt:lpstr>
      <vt:lpstr>Varjend vs varjumiskoht</vt:lpstr>
      <vt:lpstr>Varjendi kaitsetase</vt:lpstr>
      <vt:lpstr>Varjendi rajamise nõuded 1/3</vt:lpstr>
      <vt:lpstr>Varjendi rajamise nõuded 2/3</vt:lpstr>
      <vt:lpstr>Varjendi rajamise nõuded 3/3</vt:lpstr>
      <vt:lpstr>Varjendite klassid (Soome näide)</vt:lpstr>
      <vt:lpstr>Soome näide – varjendi tehnilised nõuded 1/2</vt:lpstr>
      <vt:lpstr>Soome näide – varjendi tehnilised nõuded 2/2</vt:lpstr>
      <vt:lpstr>Varjendi maksumus</vt:lpstr>
      <vt:lpstr>Olemasolevad hooned ja varjumiskoha nõue</vt:lpstr>
      <vt:lpstr>Varjumiskoha nõuded</vt:lpstr>
      <vt:lpstr>Varjendi kaitsetase on kõrgem kui varjumiskohal</vt:lpstr>
      <vt:lpstr>Edasised tegevused</vt:lpstr>
      <vt:lpstr>Tänan!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Priit Laaniste</dc:creator>
  <cp:lastModifiedBy>Priit Laaniste</cp:lastModifiedBy>
  <cp:revision>3</cp:revision>
  <dcterms:created xsi:type="dcterms:W3CDTF">2024-05-03T06:21:23Z</dcterms:created>
  <dcterms:modified xsi:type="dcterms:W3CDTF">2024-06-12T06:34:52Z</dcterms:modified>
</cp:coreProperties>
</file>